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handoutMasterIdLst>
    <p:handoutMasterId r:id="rId34"/>
  </p:handoutMasterIdLst>
  <p:sldIdLst>
    <p:sldId id="256" r:id="rId2"/>
    <p:sldId id="258" r:id="rId3"/>
    <p:sldId id="257" r:id="rId4"/>
    <p:sldId id="277" r:id="rId5"/>
    <p:sldId id="273" r:id="rId6"/>
    <p:sldId id="284" r:id="rId7"/>
    <p:sldId id="259" r:id="rId8"/>
    <p:sldId id="264" r:id="rId9"/>
    <p:sldId id="265" r:id="rId10"/>
    <p:sldId id="274" r:id="rId11"/>
    <p:sldId id="275" r:id="rId12"/>
    <p:sldId id="266" r:id="rId13"/>
    <p:sldId id="267" r:id="rId14"/>
    <p:sldId id="268" r:id="rId15"/>
    <p:sldId id="269" r:id="rId16"/>
    <p:sldId id="270" r:id="rId17"/>
    <p:sldId id="271" r:id="rId18"/>
    <p:sldId id="272" r:id="rId19"/>
    <p:sldId id="260" r:id="rId20"/>
    <p:sldId id="276" r:id="rId21"/>
    <p:sldId id="278" r:id="rId22"/>
    <p:sldId id="279" r:id="rId23"/>
    <p:sldId id="280" r:id="rId24"/>
    <p:sldId id="281" r:id="rId25"/>
    <p:sldId id="282" r:id="rId26"/>
    <p:sldId id="285" r:id="rId27"/>
    <p:sldId id="286" r:id="rId28"/>
    <p:sldId id="287" r:id="rId29"/>
    <p:sldId id="283" r:id="rId30"/>
    <p:sldId id="288" r:id="rId31"/>
    <p:sldId id="289"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30" d="100"/>
          <a:sy n="30" d="100"/>
        </p:scale>
        <p:origin x="-1168"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handoutMaster" Target="handoutMasters/handoutMaster1.xml"/><Relationship Id="rId35" Type="http://schemas.openxmlformats.org/officeDocument/2006/relationships/printerSettings" Target="printerSettings/printerSettings1.bin"/><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FC3889-57E9-A54C-AB17-9D0C22982876}" type="doc">
      <dgm:prSet loTypeId="urn:microsoft.com/office/officeart/2005/8/layout/vList5" loCatId="" qsTypeId="urn:microsoft.com/office/officeart/2005/8/quickstyle/simple4" qsCatId="simple" csTypeId="urn:microsoft.com/office/officeart/2005/8/colors/accent1_2" csCatId="accent1" phldr="1"/>
      <dgm:spPr/>
      <dgm:t>
        <a:bodyPr/>
        <a:lstStyle/>
        <a:p>
          <a:endParaRPr lang="en-US"/>
        </a:p>
      </dgm:t>
    </dgm:pt>
    <dgm:pt modelId="{3C959D13-D58E-D84F-AC66-ABD0262095AA}">
      <dgm:prSet phldrT="[Texte]"/>
      <dgm:spPr/>
      <dgm:t>
        <a:bodyPr/>
        <a:lstStyle/>
        <a:p>
          <a:r>
            <a:rPr lang="en-US" dirty="0" smtClean="0"/>
            <a:t>XML RPC</a:t>
          </a:r>
          <a:endParaRPr lang="en-US" dirty="0"/>
        </a:p>
      </dgm:t>
    </dgm:pt>
    <dgm:pt modelId="{87E9A274-645F-CD47-9948-80A60557744D}" type="parTrans" cxnId="{E60253FB-1169-A344-912D-FCCA985AA208}">
      <dgm:prSet/>
      <dgm:spPr/>
      <dgm:t>
        <a:bodyPr/>
        <a:lstStyle/>
        <a:p>
          <a:endParaRPr lang="en-US"/>
        </a:p>
      </dgm:t>
    </dgm:pt>
    <dgm:pt modelId="{5012D9CD-16E7-3149-A73C-B471FB32AFE8}" type="sibTrans" cxnId="{E60253FB-1169-A344-912D-FCCA985AA208}">
      <dgm:prSet/>
      <dgm:spPr/>
      <dgm:t>
        <a:bodyPr/>
        <a:lstStyle/>
        <a:p>
          <a:endParaRPr lang="en-US"/>
        </a:p>
      </dgm:t>
    </dgm:pt>
    <dgm:pt modelId="{51D1C325-1C24-6545-903D-25CE2D87D514}">
      <dgm:prSet phldrT="[Texte]"/>
      <dgm:spPr/>
      <dgm:t>
        <a:bodyPr/>
        <a:lstStyle/>
        <a:p>
          <a:r>
            <a:rPr lang="en-US" dirty="0" smtClean="0"/>
            <a:t>Very simple and limited (designed to be efficient)</a:t>
          </a:r>
          <a:endParaRPr lang="en-US" dirty="0"/>
        </a:p>
      </dgm:t>
    </dgm:pt>
    <dgm:pt modelId="{FAA88763-82E0-894A-A42C-40B42AA94E7B}" type="parTrans" cxnId="{119AEF69-B9CE-CE49-9458-F4917AD61255}">
      <dgm:prSet/>
      <dgm:spPr/>
      <dgm:t>
        <a:bodyPr/>
        <a:lstStyle/>
        <a:p>
          <a:endParaRPr lang="en-US"/>
        </a:p>
      </dgm:t>
    </dgm:pt>
    <dgm:pt modelId="{8F8C070A-CB49-8546-A414-CAC85304C37F}" type="sibTrans" cxnId="{119AEF69-B9CE-CE49-9458-F4917AD61255}">
      <dgm:prSet/>
      <dgm:spPr/>
      <dgm:t>
        <a:bodyPr/>
        <a:lstStyle/>
        <a:p>
          <a:endParaRPr lang="en-US"/>
        </a:p>
      </dgm:t>
    </dgm:pt>
    <dgm:pt modelId="{8CEB5662-289F-234B-91D1-96A9A37FFCBD}">
      <dgm:prSet phldrT="[Texte]"/>
      <dgm:spPr/>
      <dgm:t>
        <a:bodyPr/>
        <a:lstStyle/>
        <a:p>
          <a:r>
            <a:rPr lang="en-US" dirty="0" smtClean="0"/>
            <a:t>Short specification (originally 6 pages)</a:t>
          </a:r>
          <a:endParaRPr lang="en-US" dirty="0"/>
        </a:p>
      </dgm:t>
    </dgm:pt>
    <dgm:pt modelId="{B93A3456-1E20-D44A-9881-736627B80FC4}" type="parTrans" cxnId="{34A3206E-3BB6-8A4D-B8E5-4BA6B235AC32}">
      <dgm:prSet/>
      <dgm:spPr/>
      <dgm:t>
        <a:bodyPr/>
        <a:lstStyle/>
        <a:p>
          <a:endParaRPr lang="en-US"/>
        </a:p>
      </dgm:t>
    </dgm:pt>
    <dgm:pt modelId="{F6F73195-66F3-9E46-BE61-83AC1D242203}" type="sibTrans" cxnId="{34A3206E-3BB6-8A4D-B8E5-4BA6B235AC32}">
      <dgm:prSet/>
      <dgm:spPr/>
      <dgm:t>
        <a:bodyPr/>
        <a:lstStyle/>
        <a:p>
          <a:endParaRPr lang="en-US"/>
        </a:p>
      </dgm:t>
    </dgm:pt>
    <dgm:pt modelId="{89D8CC6D-F8D5-A44B-863D-F0F71BB0E47A}">
      <dgm:prSet phldrT="[Texte]"/>
      <dgm:spPr/>
      <dgm:t>
        <a:bodyPr/>
        <a:lstStyle/>
        <a:p>
          <a:r>
            <a:rPr lang="en-US" dirty="0" smtClean="0"/>
            <a:t>SOAP</a:t>
          </a:r>
          <a:endParaRPr lang="en-US" dirty="0"/>
        </a:p>
      </dgm:t>
    </dgm:pt>
    <dgm:pt modelId="{856E3791-90F7-D54E-BC95-90568EA4FA79}" type="parTrans" cxnId="{D17FC55A-215B-C94E-A344-345333CC06F3}">
      <dgm:prSet/>
      <dgm:spPr/>
      <dgm:t>
        <a:bodyPr/>
        <a:lstStyle/>
        <a:p>
          <a:endParaRPr lang="en-US"/>
        </a:p>
      </dgm:t>
    </dgm:pt>
    <dgm:pt modelId="{C4185E45-ECCD-3F47-8053-046A0023AA16}" type="sibTrans" cxnId="{D17FC55A-215B-C94E-A344-345333CC06F3}">
      <dgm:prSet/>
      <dgm:spPr/>
      <dgm:t>
        <a:bodyPr/>
        <a:lstStyle/>
        <a:p>
          <a:endParaRPr lang="en-US"/>
        </a:p>
      </dgm:t>
    </dgm:pt>
    <dgm:pt modelId="{4BC949C3-782B-B847-970C-173EE174713E}">
      <dgm:prSet phldrT="[Texte]"/>
      <dgm:spPr/>
      <dgm:t>
        <a:bodyPr/>
        <a:lstStyle/>
        <a:p>
          <a:r>
            <a:rPr lang="en-US" dirty="0" smtClean="0"/>
            <a:t>Has a complete relevant ecosystem</a:t>
          </a:r>
          <a:endParaRPr lang="en-US" dirty="0"/>
        </a:p>
      </dgm:t>
    </dgm:pt>
    <dgm:pt modelId="{5EA64168-3A7B-9A49-A4BA-ED319FB69235}" type="parTrans" cxnId="{0F5E5509-015C-6C4F-9690-8882BA2E0AED}">
      <dgm:prSet/>
      <dgm:spPr/>
      <dgm:t>
        <a:bodyPr/>
        <a:lstStyle/>
        <a:p>
          <a:endParaRPr lang="en-US"/>
        </a:p>
      </dgm:t>
    </dgm:pt>
    <dgm:pt modelId="{47C879BA-E57E-E44B-8F03-7AF6564CA941}" type="sibTrans" cxnId="{0F5E5509-015C-6C4F-9690-8882BA2E0AED}">
      <dgm:prSet/>
      <dgm:spPr/>
      <dgm:t>
        <a:bodyPr/>
        <a:lstStyle/>
        <a:p>
          <a:endParaRPr lang="en-US"/>
        </a:p>
      </dgm:t>
    </dgm:pt>
    <dgm:pt modelId="{1705D498-BD5E-F744-BBD1-24976EE93E0E}">
      <dgm:prSet phldrT="[Texte]"/>
      <dgm:spPr/>
      <dgm:t>
        <a:bodyPr/>
        <a:lstStyle/>
        <a:p>
          <a:r>
            <a:rPr lang="en-US" dirty="0" smtClean="0"/>
            <a:t>Long specification (about 50 pages)</a:t>
          </a:r>
          <a:endParaRPr lang="en-US" dirty="0"/>
        </a:p>
      </dgm:t>
    </dgm:pt>
    <dgm:pt modelId="{7FE542E8-08F9-2549-8A4F-E2C90D4CF2F2}" type="parTrans" cxnId="{BE49E477-DE69-9D49-AF9B-0883A14FD4F1}">
      <dgm:prSet/>
      <dgm:spPr/>
      <dgm:t>
        <a:bodyPr/>
        <a:lstStyle/>
        <a:p>
          <a:endParaRPr lang="en-US"/>
        </a:p>
      </dgm:t>
    </dgm:pt>
    <dgm:pt modelId="{62583C37-A27B-6649-B85D-5028F0F00449}" type="sibTrans" cxnId="{BE49E477-DE69-9D49-AF9B-0883A14FD4F1}">
      <dgm:prSet/>
      <dgm:spPr/>
      <dgm:t>
        <a:bodyPr/>
        <a:lstStyle/>
        <a:p>
          <a:endParaRPr lang="en-US"/>
        </a:p>
      </dgm:t>
    </dgm:pt>
    <dgm:pt modelId="{8AA8F849-CCEF-F944-AC53-10FD75C6E49E}">
      <dgm:prSet phldrT="[Texte]"/>
      <dgm:spPr/>
      <dgm:t>
        <a:bodyPr/>
        <a:lstStyle/>
        <a:p>
          <a:r>
            <a:rPr lang="en-US" dirty="0" smtClean="0"/>
            <a:t>Order of passed parameters is relevant</a:t>
          </a:r>
          <a:endParaRPr lang="en-US" dirty="0"/>
        </a:p>
      </dgm:t>
    </dgm:pt>
    <dgm:pt modelId="{76617285-9563-FD48-AC80-43F1C87769E4}" type="parTrans" cxnId="{6AE8F330-A17A-A94D-82D8-8B593991CF09}">
      <dgm:prSet/>
      <dgm:spPr/>
      <dgm:t>
        <a:bodyPr/>
        <a:lstStyle/>
        <a:p>
          <a:endParaRPr lang="en-US"/>
        </a:p>
      </dgm:t>
    </dgm:pt>
    <dgm:pt modelId="{945D1823-36B9-0643-9494-099052119D7B}" type="sibTrans" cxnId="{6AE8F330-A17A-A94D-82D8-8B593991CF09}">
      <dgm:prSet/>
      <dgm:spPr/>
      <dgm:t>
        <a:bodyPr/>
        <a:lstStyle/>
        <a:p>
          <a:endParaRPr lang="en-US"/>
        </a:p>
      </dgm:t>
    </dgm:pt>
    <dgm:pt modelId="{EF355B16-81E6-D947-906E-305F77E98E78}">
      <dgm:prSet phldrT="[Texte]"/>
      <dgm:spPr/>
      <dgm:t>
        <a:bodyPr/>
        <a:lstStyle/>
        <a:p>
          <a:r>
            <a:rPr lang="en-US" dirty="0" smtClean="0"/>
            <a:t>The order of passed parameters is irrelevant</a:t>
          </a:r>
          <a:endParaRPr lang="en-US" dirty="0"/>
        </a:p>
      </dgm:t>
    </dgm:pt>
    <dgm:pt modelId="{1C3A3B29-F870-B64A-B599-D4099A714AAE}" type="parTrans" cxnId="{554ED4AA-49F7-404E-9F7A-E425D78A6BBE}">
      <dgm:prSet/>
      <dgm:spPr/>
      <dgm:t>
        <a:bodyPr/>
        <a:lstStyle/>
        <a:p>
          <a:endParaRPr lang="en-US"/>
        </a:p>
      </dgm:t>
    </dgm:pt>
    <dgm:pt modelId="{A4164F38-493E-7043-B697-165BC29EE150}" type="sibTrans" cxnId="{554ED4AA-49F7-404E-9F7A-E425D78A6BBE}">
      <dgm:prSet/>
      <dgm:spPr/>
      <dgm:t>
        <a:bodyPr/>
        <a:lstStyle/>
        <a:p>
          <a:endParaRPr lang="en-US"/>
        </a:p>
      </dgm:t>
    </dgm:pt>
    <dgm:pt modelId="{2B536CB8-C996-2041-9182-200F96F4A0F3}">
      <dgm:prSet phldrT="[Texte]"/>
      <dgm:spPr/>
      <dgm:t>
        <a:bodyPr/>
        <a:lstStyle/>
        <a:p>
          <a:r>
            <a:rPr lang="en-US" dirty="0" smtClean="0"/>
            <a:t>More Python Support</a:t>
          </a:r>
          <a:endParaRPr lang="en-US" dirty="0"/>
        </a:p>
      </dgm:t>
    </dgm:pt>
    <dgm:pt modelId="{819558C9-8EF4-5B46-8922-DDD1876AC108}" type="parTrans" cxnId="{3D064A7D-C306-984B-AFA6-F0C45D8D2C5B}">
      <dgm:prSet/>
      <dgm:spPr/>
      <dgm:t>
        <a:bodyPr/>
        <a:lstStyle/>
        <a:p>
          <a:endParaRPr lang="en-US"/>
        </a:p>
      </dgm:t>
    </dgm:pt>
    <dgm:pt modelId="{89823168-6927-0741-93C2-221076B31B43}" type="sibTrans" cxnId="{3D064A7D-C306-984B-AFA6-F0C45D8D2C5B}">
      <dgm:prSet/>
      <dgm:spPr/>
      <dgm:t>
        <a:bodyPr/>
        <a:lstStyle/>
        <a:p>
          <a:endParaRPr lang="en-US"/>
        </a:p>
      </dgm:t>
    </dgm:pt>
    <dgm:pt modelId="{4036D320-EA5D-DE4E-B441-8E0BBE0CA54F}">
      <dgm:prSet phldrT="[Texte]"/>
      <dgm:spPr/>
      <dgm:t>
        <a:bodyPr/>
        <a:lstStyle/>
        <a:p>
          <a:r>
            <a:rPr lang="en-US" dirty="0" smtClean="0"/>
            <a:t>More powerful in general</a:t>
          </a:r>
          <a:endParaRPr lang="en-US" dirty="0"/>
        </a:p>
      </dgm:t>
    </dgm:pt>
    <dgm:pt modelId="{E19BCB46-DAB7-1D4A-92FA-D08822480F6F}" type="parTrans" cxnId="{BDD5D84F-315B-2749-8FAB-598345EC693B}">
      <dgm:prSet/>
      <dgm:spPr/>
      <dgm:t>
        <a:bodyPr/>
        <a:lstStyle/>
        <a:p>
          <a:endParaRPr lang="en-US"/>
        </a:p>
      </dgm:t>
    </dgm:pt>
    <dgm:pt modelId="{D972A055-B4CF-0C4F-B34F-E2D830757655}" type="sibTrans" cxnId="{BDD5D84F-315B-2749-8FAB-598345EC693B}">
      <dgm:prSet/>
      <dgm:spPr/>
      <dgm:t>
        <a:bodyPr/>
        <a:lstStyle/>
        <a:p>
          <a:endParaRPr lang="en-US"/>
        </a:p>
      </dgm:t>
    </dgm:pt>
    <dgm:pt modelId="{862F325E-907C-8C44-BB46-50F55FC31C6E}" type="pres">
      <dgm:prSet presAssocID="{CBFC3889-57E9-A54C-AB17-9D0C22982876}" presName="Name0" presStyleCnt="0">
        <dgm:presLayoutVars>
          <dgm:dir/>
          <dgm:animLvl val="lvl"/>
          <dgm:resizeHandles val="exact"/>
        </dgm:presLayoutVars>
      </dgm:prSet>
      <dgm:spPr/>
      <dgm:t>
        <a:bodyPr/>
        <a:lstStyle/>
        <a:p>
          <a:endParaRPr lang="en-US"/>
        </a:p>
      </dgm:t>
    </dgm:pt>
    <dgm:pt modelId="{D53D0247-908C-D641-9EB1-B49127784FFB}" type="pres">
      <dgm:prSet presAssocID="{3C959D13-D58E-D84F-AC66-ABD0262095AA}" presName="linNode" presStyleCnt="0"/>
      <dgm:spPr/>
    </dgm:pt>
    <dgm:pt modelId="{9EC8DCC3-DB14-FA49-915D-3D6E30741E5F}" type="pres">
      <dgm:prSet presAssocID="{3C959D13-D58E-D84F-AC66-ABD0262095AA}" presName="parentText" presStyleLbl="node1" presStyleIdx="0" presStyleCnt="2">
        <dgm:presLayoutVars>
          <dgm:chMax val="1"/>
          <dgm:bulletEnabled val="1"/>
        </dgm:presLayoutVars>
      </dgm:prSet>
      <dgm:spPr/>
      <dgm:t>
        <a:bodyPr/>
        <a:lstStyle/>
        <a:p>
          <a:endParaRPr lang="en-US"/>
        </a:p>
      </dgm:t>
    </dgm:pt>
    <dgm:pt modelId="{D76237E0-0E86-9340-A4DC-1F2207EEEDE2}" type="pres">
      <dgm:prSet presAssocID="{3C959D13-D58E-D84F-AC66-ABD0262095AA}" presName="descendantText" presStyleLbl="alignAccFollowNode1" presStyleIdx="0" presStyleCnt="2">
        <dgm:presLayoutVars>
          <dgm:bulletEnabled val="1"/>
        </dgm:presLayoutVars>
      </dgm:prSet>
      <dgm:spPr/>
      <dgm:t>
        <a:bodyPr/>
        <a:lstStyle/>
        <a:p>
          <a:endParaRPr lang="en-US"/>
        </a:p>
      </dgm:t>
    </dgm:pt>
    <dgm:pt modelId="{8F0328B3-ECB7-E146-9B7A-DB1BA666E7D2}" type="pres">
      <dgm:prSet presAssocID="{5012D9CD-16E7-3149-A73C-B471FB32AFE8}" presName="sp" presStyleCnt="0"/>
      <dgm:spPr/>
    </dgm:pt>
    <dgm:pt modelId="{8567E869-B6BA-CD40-9692-B296867609FF}" type="pres">
      <dgm:prSet presAssocID="{89D8CC6D-F8D5-A44B-863D-F0F71BB0E47A}" presName="linNode" presStyleCnt="0"/>
      <dgm:spPr/>
    </dgm:pt>
    <dgm:pt modelId="{6CA87E6A-3C9E-8949-B80D-4E58BA844AB3}" type="pres">
      <dgm:prSet presAssocID="{89D8CC6D-F8D5-A44B-863D-F0F71BB0E47A}" presName="parentText" presStyleLbl="node1" presStyleIdx="1" presStyleCnt="2">
        <dgm:presLayoutVars>
          <dgm:chMax val="1"/>
          <dgm:bulletEnabled val="1"/>
        </dgm:presLayoutVars>
      </dgm:prSet>
      <dgm:spPr/>
      <dgm:t>
        <a:bodyPr/>
        <a:lstStyle/>
        <a:p>
          <a:endParaRPr lang="en-US"/>
        </a:p>
      </dgm:t>
    </dgm:pt>
    <dgm:pt modelId="{AC49189D-509C-1945-ABE6-8CF17D2B0759}" type="pres">
      <dgm:prSet presAssocID="{89D8CC6D-F8D5-A44B-863D-F0F71BB0E47A}" presName="descendantText" presStyleLbl="alignAccFollowNode1" presStyleIdx="1" presStyleCnt="2">
        <dgm:presLayoutVars>
          <dgm:bulletEnabled val="1"/>
        </dgm:presLayoutVars>
      </dgm:prSet>
      <dgm:spPr/>
      <dgm:t>
        <a:bodyPr/>
        <a:lstStyle/>
        <a:p>
          <a:endParaRPr lang="en-US"/>
        </a:p>
      </dgm:t>
    </dgm:pt>
  </dgm:ptLst>
  <dgm:cxnLst>
    <dgm:cxn modelId="{C7BAAFF6-0C62-4449-82D0-C5C3BF0F124C}" type="presOf" srcId="{4BC949C3-782B-B847-970C-173EE174713E}" destId="{AC49189D-509C-1945-ABE6-8CF17D2B0759}" srcOrd="0" destOrd="0" presId="urn:microsoft.com/office/officeart/2005/8/layout/vList5"/>
    <dgm:cxn modelId="{1FC8CF9B-4C31-E449-A5BB-9FAF22727DD3}" type="presOf" srcId="{CBFC3889-57E9-A54C-AB17-9D0C22982876}" destId="{862F325E-907C-8C44-BB46-50F55FC31C6E}" srcOrd="0" destOrd="0" presId="urn:microsoft.com/office/officeart/2005/8/layout/vList5"/>
    <dgm:cxn modelId="{0F5E5509-015C-6C4F-9690-8882BA2E0AED}" srcId="{89D8CC6D-F8D5-A44B-863D-F0F71BB0E47A}" destId="{4BC949C3-782B-B847-970C-173EE174713E}" srcOrd="0" destOrd="0" parTransId="{5EA64168-3A7B-9A49-A4BA-ED319FB69235}" sibTransId="{47C879BA-E57E-E44B-8F03-7AF6564CA941}"/>
    <dgm:cxn modelId="{4947E6C5-46AD-B04B-9CCE-C98352D658E2}" type="presOf" srcId="{8AA8F849-CCEF-F944-AC53-10FD75C6E49E}" destId="{D76237E0-0E86-9340-A4DC-1F2207EEEDE2}" srcOrd="0" destOrd="2" presId="urn:microsoft.com/office/officeart/2005/8/layout/vList5"/>
    <dgm:cxn modelId="{D30595A0-4066-3F4B-A019-D1CE9619E0FF}" type="presOf" srcId="{2B536CB8-C996-2041-9182-200F96F4A0F3}" destId="{D76237E0-0E86-9340-A4DC-1F2207EEEDE2}" srcOrd="0" destOrd="3" presId="urn:microsoft.com/office/officeart/2005/8/layout/vList5"/>
    <dgm:cxn modelId="{E60253FB-1169-A344-912D-FCCA985AA208}" srcId="{CBFC3889-57E9-A54C-AB17-9D0C22982876}" destId="{3C959D13-D58E-D84F-AC66-ABD0262095AA}" srcOrd="0" destOrd="0" parTransId="{87E9A274-645F-CD47-9948-80A60557744D}" sibTransId="{5012D9CD-16E7-3149-A73C-B471FB32AFE8}"/>
    <dgm:cxn modelId="{072E54E9-63B1-7F41-B53D-5A93263330FC}" type="presOf" srcId="{4036D320-EA5D-DE4E-B441-8E0BBE0CA54F}" destId="{AC49189D-509C-1945-ABE6-8CF17D2B0759}" srcOrd="0" destOrd="3" presId="urn:microsoft.com/office/officeart/2005/8/layout/vList5"/>
    <dgm:cxn modelId="{79C26612-D1F2-A942-9850-AC0B6F95ECD5}" type="presOf" srcId="{89D8CC6D-F8D5-A44B-863D-F0F71BB0E47A}" destId="{6CA87E6A-3C9E-8949-B80D-4E58BA844AB3}" srcOrd="0" destOrd="0" presId="urn:microsoft.com/office/officeart/2005/8/layout/vList5"/>
    <dgm:cxn modelId="{6AE8F330-A17A-A94D-82D8-8B593991CF09}" srcId="{3C959D13-D58E-D84F-AC66-ABD0262095AA}" destId="{8AA8F849-CCEF-F944-AC53-10FD75C6E49E}" srcOrd="2" destOrd="0" parTransId="{76617285-9563-FD48-AC80-43F1C87769E4}" sibTransId="{945D1823-36B9-0643-9494-099052119D7B}"/>
    <dgm:cxn modelId="{554ED4AA-49F7-404E-9F7A-E425D78A6BBE}" srcId="{89D8CC6D-F8D5-A44B-863D-F0F71BB0E47A}" destId="{EF355B16-81E6-D947-906E-305F77E98E78}" srcOrd="2" destOrd="0" parTransId="{1C3A3B29-F870-B64A-B599-D4099A714AAE}" sibTransId="{A4164F38-493E-7043-B697-165BC29EE150}"/>
    <dgm:cxn modelId="{1D5A1827-A1B5-304B-B3F7-CAB72DDAE59B}" type="presOf" srcId="{51D1C325-1C24-6545-903D-25CE2D87D514}" destId="{D76237E0-0E86-9340-A4DC-1F2207EEEDE2}" srcOrd="0" destOrd="0" presId="urn:microsoft.com/office/officeart/2005/8/layout/vList5"/>
    <dgm:cxn modelId="{39727D4F-6236-C945-A75A-DF1B31B6642C}" type="presOf" srcId="{8CEB5662-289F-234B-91D1-96A9A37FFCBD}" destId="{D76237E0-0E86-9340-A4DC-1F2207EEEDE2}" srcOrd="0" destOrd="1" presId="urn:microsoft.com/office/officeart/2005/8/layout/vList5"/>
    <dgm:cxn modelId="{34A3206E-3BB6-8A4D-B8E5-4BA6B235AC32}" srcId="{3C959D13-D58E-D84F-AC66-ABD0262095AA}" destId="{8CEB5662-289F-234B-91D1-96A9A37FFCBD}" srcOrd="1" destOrd="0" parTransId="{B93A3456-1E20-D44A-9881-736627B80FC4}" sibTransId="{F6F73195-66F3-9E46-BE61-83AC1D242203}"/>
    <dgm:cxn modelId="{D17FC55A-215B-C94E-A344-345333CC06F3}" srcId="{CBFC3889-57E9-A54C-AB17-9D0C22982876}" destId="{89D8CC6D-F8D5-A44B-863D-F0F71BB0E47A}" srcOrd="1" destOrd="0" parTransId="{856E3791-90F7-D54E-BC95-90568EA4FA79}" sibTransId="{C4185E45-ECCD-3F47-8053-046A0023AA16}"/>
    <dgm:cxn modelId="{0B44C54E-4341-5F4C-9E2A-95E8DA88CE11}" type="presOf" srcId="{EF355B16-81E6-D947-906E-305F77E98E78}" destId="{AC49189D-509C-1945-ABE6-8CF17D2B0759}" srcOrd="0" destOrd="2" presId="urn:microsoft.com/office/officeart/2005/8/layout/vList5"/>
    <dgm:cxn modelId="{BDD5D84F-315B-2749-8FAB-598345EC693B}" srcId="{89D8CC6D-F8D5-A44B-863D-F0F71BB0E47A}" destId="{4036D320-EA5D-DE4E-B441-8E0BBE0CA54F}" srcOrd="3" destOrd="0" parTransId="{E19BCB46-DAB7-1D4A-92FA-D08822480F6F}" sibTransId="{D972A055-B4CF-0C4F-B34F-E2D830757655}"/>
    <dgm:cxn modelId="{BE49E477-DE69-9D49-AF9B-0883A14FD4F1}" srcId="{89D8CC6D-F8D5-A44B-863D-F0F71BB0E47A}" destId="{1705D498-BD5E-F744-BBD1-24976EE93E0E}" srcOrd="1" destOrd="0" parTransId="{7FE542E8-08F9-2549-8A4F-E2C90D4CF2F2}" sibTransId="{62583C37-A27B-6649-B85D-5028F0F00449}"/>
    <dgm:cxn modelId="{7C61F8AF-3315-DB4F-826F-F595D8DBA97E}" type="presOf" srcId="{3C959D13-D58E-D84F-AC66-ABD0262095AA}" destId="{9EC8DCC3-DB14-FA49-915D-3D6E30741E5F}" srcOrd="0" destOrd="0" presId="urn:microsoft.com/office/officeart/2005/8/layout/vList5"/>
    <dgm:cxn modelId="{3D064A7D-C306-984B-AFA6-F0C45D8D2C5B}" srcId="{3C959D13-D58E-D84F-AC66-ABD0262095AA}" destId="{2B536CB8-C996-2041-9182-200F96F4A0F3}" srcOrd="3" destOrd="0" parTransId="{819558C9-8EF4-5B46-8922-DDD1876AC108}" sibTransId="{89823168-6927-0741-93C2-221076B31B43}"/>
    <dgm:cxn modelId="{119AEF69-B9CE-CE49-9458-F4917AD61255}" srcId="{3C959D13-D58E-D84F-AC66-ABD0262095AA}" destId="{51D1C325-1C24-6545-903D-25CE2D87D514}" srcOrd="0" destOrd="0" parTransId="{FAA88763-82E0-894A-A42C-40B42AA94E7B}" sibTransId="{8F8C070A-CB49-8546-A414-CAC85304C37F}"/>
    <dgm:cxn modelId="{F27030F4-BC4A-1A45-98B5-88B6D458B69E}" type="presOf" srcId="{1705D498-BD5E-F744-BBD1-24976EE93E0E}" destId="{AC49189D-509C-1945-ABE6-8CF17D2B0759}" srcOrd="0" destOrd="1" presId="urn:microsoft.com/office/officeart/2005/8/layout/vList5"/>
    <dgm:cxn modelId="{B1445EBA-BE82-B546-AFF7-CCD60A7DAFEE}" type="presParOf" srcId="{862F325E-907C-8C44-BB46-50F55FC31C6E}" destId="{D53D0247-908C-D641-9EB1-B49127784FFB}" srcOrd="0" destOrd="0" presId="urn:microsoft.com/office/officeart/2005/8/layout/vList5"/>
    <dgm:cxn modelId="{F826AC4E-F605-7446-8DB9-B1F08F1887F5}" type="presParOf" srcId="{D53D0247-908C-D641-9EB1-B49127784FFB}" destId="{9EC8DCC3-DB14-FA49-915D-3D6E30741E5F}" srcOrd="0" destOrd="0" presId="urn:microsoft.com/office/officeart/2005/8/layout/vList5"/>
    <dgm:cxn modelId="{497B485F-B6E8-6D41-931D-B347C989F714}" type="presParOf" srcId="{D53D0247-908C-D641-9EB1-B49127784FFB}" destId="{D76237E0-0E86-9340-A4DC-1F2207EEEDE2}" srcOrd="1" destOrd="0" presId="urn:microsoft.com/office/officeart/2005/8/layout/vList5"/>
    <dgm:cxn modelId="{33DC5E19-743E-D94B-B6A5-EAFDEBCE5F87}" type="presParOf" srcId="{862F325E-907C-8C44-BB46-50F55FC31C6E}" destId="{8F0328B3-ECB7-E146-9B7A-DB1BA666E7D2}" srcOrd="1" destOrd="0" presId="urn:microsoft.com/office/officeart/2005/8/layout/vList5"/>
    <dgm:cxn modelId="{E4762298-DDB9-FC4E-A620-B66001F62BBB}" type="presParOf" srcId="{862F325E-907C-8C44-BB46-50F55FC31C6E}" destId="{8567E869-B6BA-CD40-9692-B296867609FF}" srcOrd="2" destOrd="0" presId="urn:microsoft.com/office/officeart/2005/8/layout/vList5"/>
    <dgm:cxn modelId="{49D89F4A-F05B-2943-9A75-D20432A75DFD}" type="presParOf" srcId="{8567E869-B6BA-CD40-9692-B296867609FF}" destId="{6CA87E6A-3C9E-8949-B80D-4E58BA844AB3}" srcOrd="0" destOrd="0" presId="urn:microsoft.com/office/officeart/2005/8/layout/vList5"/>
    <dgm:cxn modelId="{7726332C-E1ED-B744-B354-911007E15771}" type="presParOf" srcId="{8567E869-B6BA-CD40-9692-B296867609FF}" destId="{AC49189D-509C-1945-ABE6-8CF17D2B075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6237E0-0E86-9340-A4DC-1F2207EEEDE2}">
      <dsp:nvSpPr>
        <dsp:cNvPr id="0" name=""/>
        <dsp:cNvSpPr/>
      </dsp:nvSpPr>
      <dsp:spPr>
        <a:xfrm rot="5400000">
          <a:off x="4382712" y="-1301843"/>
          <a:ext cx="1951596" cy="5043303"/>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smtClean="0"/>
            <a:t>Very simple and limited (designed to be efficient)</a:t>
          </a:r>
          <a:endParaRPr lang="en-US" sz="2100" kern="1200" dirty="0"/>
        </a:p>
        <a:p>
          <a:pPr marL="228600" lvl="1" indent="-228600" algn="l" defTabSz="933450">
            <a:lnSpc>
              <a:spcPct val="90000"/>
            </a:lnSpc>
            <a:spcBef>
              <a:spcPct val="0"/>
            </a:spcBef>
            <a:spcAft>
              <a:spcPct val="15000"/>
            </a:spcAft>
            <a:buChar char="••"/>
          </a:pPr>
          <a:r>
            <a:rPr lang="en-US" sz="2100" kern="1200" dirty="0" smtClean="0"/>
            <a:t>Short specification (originally 6 pages)</a:t>
          </a:r>
          <a:endParaRPr lang="en-US" sz="2100" kern="1200" dirty="0"/>
        </a:p>
        <a:p>
          <a:pPr marL="228600" lvl="1" indent="-228600" algn="l" defTabSz="933450">
            <a:lnSpc>
              <a:spcPct val="90000"/>
            </a:lnSpc>
            <a:spcBef>
              <a:spcPct val="0"/>
            </a:spcBef>
            <a:spcAft>
              <a:spcPct val="15000"/>
            </a:spcAft>
            <a:buChar char="••"/>
          </a:pPr>
          <a:r>
            <a:rPr lang="en-US" sz="2100" kern="1200" dirty="0" smtClean="0"/>
            <a:t>Order of passed parameters is relevant</a:t>
          </a:r>
          <a:endParaRPr lang="en-US" sz="2100" kern="1200" dirty="0"/>
        </a:p>
        <a:p>
          <a:pPr marL="228600" lvl="1" indent="-228600" algn="l" defTabSz="933450">
            <a:lnSpc>
              <a:spcPct val="90000"/>
            </a:lnSpc>
            <a:spcBef>
              <a:spcPct val="0"/>
            </a:spcBef>
            <a:spcAft>
              <a:spcPct val="15000"/>
            </a:spcAft>
            <a:buChar char="••"/>
          </a:pPr>
          <a:r>
            <a:rPr lang="en-US" sz="2100" kern="1200" dirty="0" smtClean="0"/>
            <a:t>More Python Support</a:t>
          </a:r>
          <a:endParaRPr lang="en-US" sz="2100" kern="1200" dirty="0"/>
        </a:p>
      </dsp:txBody>
      <dsp:txXfrm rot="-5400000">
        <a:off x="2836859" y="339279"/>
        <a:ext cx="4948034" cy="1761058"/>
      </dsp:txXfrm>
    </dsp:sp>
    <dsp:sp modelId="{9EC8DCC3-DB14-FA49-915D-3D6E30741E5F}">
      <dsp:nvSpPr>
        <dsp:cNvPr id="0" name=""/>
        <dsp:cNvSpPr/>
      </dsp:nvSpPr>
      <dsp:spPr>
        <a:xfrm>
          <a:off x="0" y="61"/>
          <a:ext cx="2836858" cy="2439495"/>
        </a:xfrm>
        <a:prstGeom prst="roundRect">
          <a:avLst/>
        </a:prstGeom>
        <a:solidFill>
          <a:schemeClr val="accent1">
            <a:hueOff val="0"/>
            <a:satOff val="0"/>
            <a:lumOff val="0"/>
            <a:alphaOff val="0"/>
          </a:schemeClr>
        </a:solidFill>
        <a:ln>
          <a:noFill/>
        </a:ln>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accent1">
              <a:hueOff val="0"/>
              <a:satOff val="0"/>
              <a:lumOff val="0"/>
              <a:alphaOff val="0"/>
              <a:shade val="70000"/>
              <a:satMod val="105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240030" tIns="120015" rIns="240030" bIns="120015" numCol="1" spcCol="1270" anchor="ctr" anchorCtr="0">
          <a:noAutofit/>
        </a:bodyPr>
        <a:lstStyle/>
        <a:p>
          <a:pPr lvl="0" algn="ctr" defTabSz="2800350">
            <a:lnSpc>
              <a:spcPct val="90000"/>
            </a:lnSpc>
            <a:spcBef>
              <a:spcPct val="0"/>
            </a:spcBef>
            <a:spcAft>
              <a:spcPct val="35000"/>
            </a:spcAft>
          </a:pPr>
          <a:r>
            <a:rPr lang="en-US" sz="6300" kern="1200" dirty="0" smtClean="0"/>
            <a:t>XML RPC</a:t>
          </a:r>
          <a:endParaRPr lang="en-US" sz="6300" kern="1200" dirty="0"/>
        </a:p>
      </dsp:txBody>
      <dsp:txXfrm>
        <a:off x="119086" y="119147"/>
        <a:ext cx="2598686" cy="2201323"/>
      </dsp:txXfrm>
    </dsp:sp>
    <dsp:sp modelId="{AC49189D-509C-1945-ABE6-8CF17D2B0759}">
      <dsp:nvSpPr>
        <dsp:cNvPr id="0" name=""/>
        <dsp:cNvSpPr/>
      </dsp:nvSpPr>
      <dsp:spPr>
        <a:xfrm rot="5400000">
          <a:off x="4382712" y="1259626"/>
          <a:ext cx="1951596" cy="5043303"/>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smtClean="0"/>
            <a:t>Has a complete relevant ecosystem</a:t>
          </a:r>
          <a:endParaRPr lang="en-US" sz="2100" kern="1200" dirty="0"/>
        </a:p>
        <a:p>
          <a:pPr marL="228600" lvl="1" indent="-228600" algn="l" defTabSz="933450">
            <a:lnSpc>
              <a:spcPct val="90000"/>
            </a:lnSpc>
            <a:spcBef>
              <a:spcPct val="0"/>
            </a:spcBef>
            <a:spcAft>
              <a:spcPct val="15000"/>
            </a:spcAft>
            <a:buChar char="••"/>
          </a:pPr>
          <a:r>
            <a:rPr lang="en-US" sz="2100" kern="1200" dirty="0" smtClean="0"/>
            <a:t>Long specification (about 50 pages)</a:t>
          </a:r>
          <a:endParaRPr lang="en-US" sz="2100" kern="1200" dirty="0"/>
        </a:p>
        <a:p>
          <a:pPr marL="228600" lvl="1" indent="-228600" algn="l" defTabSz="933450">
            <a:lnSpc>
              <a:spcPct val="90000"/>
            </a:lnSpc>
            <a:spcBef>
              <a:spcPct val="0"/>
            </a:spcBef>
            <a:spcAft>
              <a:spcPct val="15000"/>
            </a:spcAft>
            <a:buChar char="••"/>
          </a:pPr>
          <a:r>
            <a:rPr lang="en-US" sz="2100" kern="1200" dirty="0" smtClean="0"/>
            <a:t>The order of passed parameters is irrelevant</a:t>
          </a:r>
          <a:endParaRPr lang="en-US" sz="2100" kern="1200" dirty="0"/>
        </a:p>
        <a:p>
          <a:pPr marL="228600" lvl="1" indent="-228600" algn="l" defTabSz="933450">
            <a:lnSpc>
              <a:spcPct val="90000"/>
            </a:lnSpc>
            <a:spcBef>
              <a:spcPct val="0"/>
            </a:spcBef>
            <a:spcAft>
              <a:spcPct val="15000"/>
            </a:spcAft>
            <a:buChar char="••"/>
          </a:pPr>
          <a:r>
            <a:rPr lang="en-US" sz="2100" kern="1200" dirty="0" smtClean="0"/>
            <a:t>More powerful in general</a:t>
          </a:r>
          <a:endParaRPr lang="en-US" sz="2100" kern="1200" dirty="0"/>
        </a:p>
      </dsp:txBody>
      <dsp:txXfrm rot="-5400000">
        <a:off x="2836859" y="2900749"/>
        <a:ext cx="4948034" cy="1761058"/>
      </dsp:txXfrm>
    </dsp:sp>
    <dsp:sp modelId="{6CA87E6A-3C9E-8949-B80D-4E58BA844AB3}">
      <dsp:nvSpPr>
        <dsp:cNvPr id="0" name=""/>
        <dsp:cNvSpPr/>
      </dsp:nvSpPr>
      <dsp:spPr>
        <a:xfrm>
          <a:off x="0" y="2561530"/>
          <a:ext cx="2836858" cy="2439495"/>
        </a:xfrm>
        <a:prstGeom prst="roundRect">
          <a:avLst/>
        </a:prstGeom>
        <a:solidFill>
          <a:schemeClr val="accent1">
            <a:hueOff val="0"/>
            <a:satOff val="0"/>
            <a:lumOff val="0"/>
            <a:alphaOff val="0"/>
          </a:schemeClr>
        </a:solidFill>
        <a:ln>
          <a:noFill/>
        </a:ln>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accent1">
              <a:hueOff val="0"/>
              <a:satOff val="0"/>
              <a:lumOff val="0"/>
              <a:alphaOff val="0"/>
              <a:shade val="70000"/>
              <a:satMod val="105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240030" tIns="120015" rIns="240030" bIns="120015" numCol="1" spcCol="1270" anchor="ctr" anchorCtr="0">
          <a:noAutofit/>
        </a:bodyPr>
        <a:lstStyle/>
        <a:p>
          <a:pPr lvl="0" algn="ctr" defTabSz="2800350">
            <a:lnSpc>
              <a:spcPct val="90000"/>
            </a:lnSpc>
            <a:spcBef>
              <a:spcPct val="0"/>
            </a:spcBef>
            <a:spcAft>
              <a:spcPct val="35000"/>
            </a:spcAft>
          </a:pPr>
          <a:r>
            <a:rPr lang="en-US" sz="6300" kern="1200" dirty="0" smtClean="0"/>
            <a:t>SOAP</a:t>
          </a:r>
          <a:endParaRPr lang="en-US" sz="6300" kern="1200" dirty="0"/>
        </a:p>
      </dsp:txBody>
      <dsp:txXfrm>
        <a:off x="119086" y="2680616"/>
        <a:ext cx="2598686" cy="2201323"/>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50DF285-B343-BD42-B4FA-F5CD83195406}" type="datetimeFigureOut">
              <a:rPr lang="fr-FR" smtClean="0"/>
              <a:t>14/12/15</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9F4B696-31F9-2F4B-9F29-F61B912C03DE}" type="slidenum">
              <a:rPr lang="fr-FR" smtClean="0"/>
              <a:t>‹#›</a:t>
            </a:fld>
            <a:endParaRPr lang="fr-FR"/>
          </a:p>
        </p:txBody>
      </p:sp>
    </p:spTree>
    <p:extLst>
      <p:ext uri="{BB962C8B-B14F-4D97-AF65-F5344CB8AC3E}">
        <p14:creationId xmlns:p14="http://schemas.microsoft.com/office/powerpoint/2010/main" val="48983227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9E034FE-30AE-9242-814D-928FE713F3B7}" type="datetimeFigureOut">
              <a:rPr lang="fr-FR" smtClean="0"/>
              <a:t>14/12/15</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D7DD9B7-0663-C74F-A9BB-B7D9E0ECFA91}" type="slidenum">
              <a:rPr lang="fr-FR" smtClean="0"/>
              <a:t>‹#›</a:t>
            </a:fld>
            <a:endParaRPr lang="fr-FR"/>
          </a:p>
        </p:txBody>
      </p:sp>
    </p:spTree>
    <p:extLst>
      <p:ext uri="{BB962C8B-B14F-4D97-AF65-F5344CB8AC3E}">
        <p14:creationId xmlns:p14="http://schemas.microsoft.com/office/powerpoint/2010/main" val="2100736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Sous-titre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fr-FR" smtClean="0"/>
              <a:t>Cliquez pour modifier le style des sous-titres du masque</a:t>
            </a:r>
            <a:endParaRPr kumimoji="0" lang="en-US"/>
          </a:p>
        </p:txBody>
      </p:sp>
      <p:sp>
        <p:nvSpPr>
          <p:cNvPr id="28" name="Espace réservé de la date 27"/>
          <p:cNvSpPr>
            <a:spLocks noGrp="1"/>
          </p:cNvSpPr>
          <p:nvPr>
            <p:ph type="dt" sz="half" idx="10"/>
          </p:nvPr>
        </p:nvSpPr>
        <p:spPr/>
        <p:txBody>
          <a:bodyPr/>
          <a:lstStyle/>
          <a:p>
            <a:pPr eaLnBrk="1" latinLnBrk="0" hangingPunct="1"/>
            <a:fld id="{9EC9EE99-03CE-6147-91C3-A2BC26305F67}" type="datetime1">
              <a:rPr lang="fr-FR" smtClean="0"/>
              <a:t>14/12/15</a:t>
            </a:fld>
            <a:endParaRPr lang="en-US"/>
          </a:p>
        </p:txBody>
      </p:sp>
      <p:sp>
        <p:nvSpPr>
          <p:cNvPr id="17" name="Espace réservé du pied de page 16"/>
          <p:cNvSpPr>
            <a:spLocks noGrp="1"/>
          </p:cNvSpPr>
          <p:nvPr>
            <p:ph type="ftr" sz="quarter" idx="11"/>
          </p:nvPr>
        </p:nvSpPr>
        <p:spPr/>
        <p:txBody>
          <a:bodyPr/>
          <a:lstStyle/>
          <a:p>
            <a:endParaRPr kumimoji="0" lang="en-US"/>
          </a:p>
        </p:txBody>
      </p:sp>
      <p:sp>
        <p:nvSpPr>
          <p:cNvPr id="7" name="Connecteur droit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Ellipse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Ellipse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Espace réservé du numéro de diapositive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8" name="Titre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fr-FR" smtClean="0"/>
              <a:t>Cliquez et modifiez le titre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bg>
      <p:bgRef idx="1001">
        <a:schemeClr val="bg2"/>
      </p:bgRef>
    </p:bg>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Cliquez et modifiez le titre</a:t>
            </a:r>
            <a:endParaRPr kumimoji="0" lang="en-US"/>
          </a:p>
        </p:txBody>
      </p:sp>
      <p:sp>
        <p:nvSpPr>
          <p:cNvPr id="3" name="Espace réservé du texte vertical 2"/>
          <p:cNvSpPr>
            <a:spLocks noGrp="1"/>
          </p:cNvSpPr>
          <p:nvPr>
            <p:ph type="body" orient="vert" idx="1"/>
          </p:nvPr>
        </p:nvSpPr>
        <p:spPr/>
        <p:txBody>
          <a:bodyPr vert="eaVert"/>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pPr eaLnBrk="1" latinLnBrk="0" hangingPunct="1"/>
            <a:fld id="{C94E31E0-BC2A-DF41-905C-2F0E6CD017A7}" type="datetime1">
              <a:rPr lang="fr-FR" smtClean="0"/>
              <a:t>14/12/15</a:t>
            </a:fld>
            <a:endParaRPr lang="en-US"/>
          </a:p>
        </p:txBody>
      </p:sp>
      <p:sp>
        <p:nvSpPr>
          <p:cNvPr id="5" name="Espace réservé du pied de page 4"/>
          <p:cNvSpPr>
            <a:spLocks noGrp="1"/>
          </p:cNvSpPr>
          <p:nvPr>
            <p:ph type="ftr" sz="quarter" idx="11"/>
          </p:nvPr>
        </p:nvSpPr>
        <p:spPr/>
        <p:txBody>
          <a:bodyPr/>
          <a:lstStyle/>
          <a:p>
            <a:endParaRPr kumimoji="0" lang="en-US"/>
          </a:p>
        </p:txBody>
      </p:sp>
      <p:sp>
        <p:nvSpPr>
          <p:cNvPr id="6" name="Espace réservé du numéro de diapositive 5"/>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bg>
      <p:bgRef idx="1001">
        <a:schemeClr val="bg2"/>
      </p:bgRef>
    </p:bg>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Connecteur droit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Ellipse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Ellipse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Espace réservé du numéro de diapositive 5"/>
          <p:cNvSpPr>
            <a:spLocks noGrp="1"/>
          </p:cNvSpPr>
          <p:nvPr>
            <p:ph type="sldNum" sz="quarter" idx="12"/>
          </p:nvPr>
        </p:nvSpPr>
        <p:spPr>
          <a:xfrm>
            <a:off x="6915912" y="3009901"/>
            <a:ext cx="457200" cy="441325"/>
          </a:xfrm>
        </p:spPr>
        <p:txBody>
          <a:bodyPr/>
          <a:lstStyle/>
          <a:p>
            <a:fld id="{2C6B1FF6-39B9-40F5-8B67-33C6354A3D4F}" type="slidenum">
              <a:rPr kumimoji="0" lang="en-US" smtClean="0"/>
              <a:pPr eaLnBrk="1" latinLnBrk="0" hangingPunct="1"/>
              <a:t>‹#›</a:t>
            </a:fld>
            <a:endParaRPr kumimoji="0" lang="en-US" dirty="0"/>
          </a:p>
        </p:txBody>
      </p:sp>
      <p:sp>
        <p:nvSpPr>
          <p:cNvPr id="3" name="Espace réservé du texte vertical 2"/>
          <p:cNvSpPr>
            <a:spLocks noGrp="1"/>
          </p:cNvSpPr>
          <p:nvPr>
            <p:ph type="body" orient="vert" idx="1"/>
          </p:nvPr>
        </p:nvSpPr>
        <p:spPr>
          <a:xfrm>
            <a:off x="304800" y="304800"/>
            <a:ext cx="6553200" cy="5821366"/>
          </a:xfrm>
        </p:spPr>
        <p:txBody>
          <a:bodyPr vert="eaVert"/>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pPr eaLnBrk="1" latinLnBrk="0" hangingPunct="1"/>
            <a:fld id="{3B7CD79E-60F1-4648-9D20-0245CD718985}" type="datetime1">
              <a:rPr lang="fr-FR" smtClean="0"/>
              <a:t>14/12/15</a:t>
            </a:fld>
            <a:endParaRPr lang="en-US"/>
          </a:p>
        </p:txBody>
      </p:sp>
      <p:sp>
        <p:nvSpPr>
          <p:cNvPr id="5" name="Espace réservé du pied de page 4"/>
          <p:cNvSpPr>
            <a:spLocks noGrp="1"/>
          </p:cNvSpPr>
          <p:nvPr>
            <p:ph type="ftr" sz="quarter" idx="11"/>
          </p:nvPr>
        </p:nvSpPr>
        <p:spPr/>
        <p:txBody>
          <a:bodyPr/>
          <a:lstStyle/>
          <a:p>
            <a:endParaRPr kumimoji="0" lang="en-US"/>
          </a:p>
        </p:txBody>
      </p:sp>
      <p:sp>
        <p:nvSpPr>
          <p:cNvPr id="2" name="Titre vertical 1"/>
          <p:cNvSpPr>
            <a:spLocks noGrp="1"/>
          </p:cNvSpPr>
          <p:nvPr>
            <p:ph type="title" orient="vert"/>
          </p:nvPr>
        </p:nvSpPr>
        <p:spPr>
          <a:xfrm>
            <a:off x="7391400" y="304801"/>
            <a:ext cx="1447800" cy="5851525"/>
          </a:xfrm>
        </p:spPr>
        <p:txBody>
          <a:bodyPr vert="eaVert"/>
          <a:lstStyle/>
          <a:p>
            <a:r>
              <a:rPr kumimoji="0" lang="fr-FR" smtClean="0"/>
              <a:t>Cliquez et modifiez le titre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bg>
      <p:bgRef idx="1001">
        <a:schemeClr val="bg2"/>
      </p:bgRef>
    </p:bg>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solidFill>
                  <a:schemeClr val="accent3">
                    <a:shade val="75000"/>
                  </a:schemeClr>
                </a:solidFill>
              </a:defRPr>
            </a:lvl1pPr>
          </a:lstStyle>
          <a:p>
            <a:r>
              <a:rPr kumimoji="0" lang="fr-FR" smtClean="0"/>
              <a:t>Cliquez et modifiez le titre</a:t>
            </a:r>
            <a:endParaRPr kumimoji="0" lang="en-US"/>
          </a:p>
        </p:txBody>
      </p:sp>
      <p:sp>
        <p:nvSpPr>
          <p:cNvPr id="4" name="Espace réservé de la date 3"/>
          <p:cNvSpPr>
            <a:spLocks noGrp="1"/>
          </p:cNvSpPr>
          <p:nvPr>
            <p:ph type="dt" sz="half" idx="10"/>
          </p:nvPr>
        </p:nvSpPr>
        <p:spPr/>
        <p:txBody>
          <a:bodyPr/>
          <a:lstStyle/>
          <a:p>
            <a:pPr eaLnBrk="1" latinLnBrk="0" hangingPunct="1"/>
            <a:fld id="{F4CFE7B8-9E54-7940-B946-990008FEA171}" type="datetime1">
              <a:rPr lang="fr-FR" smtClean="0"/>
              <a:t>14/12/15</a:t>
            </a:fld>
            <a:endParaRPr lang="en-US"/>
          </a:p>
        </p:txBody>
      </p:sp>
      <p:sp>
        <p:nvSpPr>
          <p:cNvPr id="5" name="Espace réservé du pied de page 4"/>
          <p:cNvSpPr>
            <a:spLocks noGrp="1"/>
          </p:cNvSpPr>
          <p:nvPr>
            <p:ph type="ftr" sz="quarter" idx="11"/>
          </p:nvPr>
        </p:nvSpPr>
        <p:spPr/>
        <p:txBody>
          <a:bodyPr/>
          <a:lstStyle/>
          <a:p>
            <a:endParaRPr kumimoji="0" lang="en-US"/>
          </a:p>
        </p:txBody>
      </p:sp>
      <p:sp>
        <p:nvSpPr>
          <p:cNvPr id="6" name="Espace réservé du numéro de diapositive 5"/>
          <p:cNvSpPr>
            <a:spLocks noGrp="1"/>
          </p:cNvSpPr>
          <p:nvPr>
            <p:ph type="sldNum" sz="quarter" idx="12"/>
          </p:nvPr>
        </p:nvSpPr>
        <p:spPr>
          <a:xfrm>
            <a:off x="4361688" y="1026372"/>
            <a:ext cx="457200" cy="441325"/>
          </a:xfrm>
        </p:spPr>
        <p:txBody>
          <a:bodyPr/>
          <a:lstStyle/>
          <a:p>
            <a:fld id="{2C6B1FF6-39B9-40F5-8B67-33C6354A3D4F}" type="slidenum">
              <a:rPr kumimoji="0" lang="en-US" smtClean="0"/>
              <a:pPr eaLnBrk="1" latinLnBrk="0" hangingPunct="1"/>
              <a:t>‹#›</a:t>
            </a:fld>
            <a:endParaRPr kumimoji="0" lang="en-US" dirty="0"/>
          </a:p>
        </p:txBody>
      </p:sp>
      <p:sp>
        <p:nvSpPr>
          <p:cNvPr id="8" name="Espace réservé du contenu 7"/>
          <p:cNvSpPr>
            <a:spLocks noGrp="1"/>
          </p:cNvSpPr>
          <p:nvPr>
            <p:ph sz="quarter" idx="1"/>
          </p:nvPr>
        </p:nvSpPr>
        <p:spPr>
          <a:xfrm>
            <a:off x="301752" y="1527048"/>
            <a:ext cx="8503920" cy="4572000"/>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tête de section">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Espace réservé du texte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fr-FR" smtClean="0"/>
              <a:t>Cliquez pour modifier les styles du texte du masque</a:t>
            </a:r>
          </a:p>
        </p:txBody>
      </p:sp>
      <p:sp>
        <p:nvSpPr>
          <p:cNvPr id="13" name="Rectangle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Rectangle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Espace réservé du pied de page 4"/>
          <p:cNvSpPr>
            <a:spLocks noGrp="1"/>
          </p:cNvSpPr>
          <p:nvPr>
            <p:ph type="ftr" sz="quarter" idx="11"/>
          </p:nvPr>
        </p:nvSpPr>
        <p:spPr/>
        <p:txBody>
          <a:bodyPr/>
          <a:lstStyle/>
          <a:p>
            <a:endParaRPr kumimoji="0" lang="en-US"/>
          </a:p>
        </p:txBody>
      </p:sp>
      <p:sp>
        <p:nvSpPr>
          <p:cNvPr id="4" name="Espace réservé de la date 3"/>
          <p:cNvSpPr>
            <a:spLocks noGrp="1"/>
          </p:cNvSpPr>
          <p:nvPr>
            <p:ph type="dt" sz="half" idx="10"/>
          </p:nvPr>
        </p:nvSpPr>
        <p:spPr/>
        <p:txBody>
          <a:bodyPr/>
          <a:lstStyle/>
          <a:p>
            <a:pPr eaLnBrk="1" latinLnBrk="0" hangingPunct="1"/>
            <a:fld id="{36734D96-5678-094D-A11E-7F901BF13AD0}" type="datetime1">
              <a:rPr lang="fr-FR" smtClean="0"/>
              <a:t>14/12/15</a:t>
            </a:fld>
            <a:endParaRPr lang="en-US"/>
          </a:p>
        </p:txBody>
      </p:sp>
      <p:sp>
        <p:nvSpPr>
          <p:cNvPr id="8" name="Connecteur droit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Ellipse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Ellipse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Espace réservé du numéro de diapositive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2" name="Titre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fr-FR" smtClean="0"/>
              <a:t>Cliquez et modifiez le titre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bg>
      <p:bgRef idx="1001">
        <a:schemeClr val="bg2"/>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01752" y="228600"/>
            <a:ext cx="8534400" cy="758952"/>
          </a:xfrm>
        </p:spPr>
        <p:txBody>
          <a:bodyPr/>
          <a:lstStyle/>
          <a:p>
            <a:r>
              <a:rPr kumimoji="0" lang="fr-FR" smtClean="0"/>
              <a:t>Cliquez et modifiez le titre</a:t>
            </a:r>
            <a:endParaRPr kumimoji="0" lang="en-US"/>
          </a:p>
        </p:txBody>
      </p:sp>
      <p:sp>
        <p:nvSpPr>
          <p:cNvPr id="5" name="Espace réservé de la date 4"/>
          <p:cNvSpPr>
            <a:spLocks noGrp="1"/>
          </p:cNvSpPr>
          <p:nvPr>
            <p:ph type="dt" sz="half" idx="10"/>
          </p:nvPr>
        </p:nvSpPr>
        <p:spPr>
          <a:xfrm>
            <a:off x="5791200" y="6409944"/>
            <a:ext cx="3044952" cy="365760"/>
          </a:xfrm>
        </p:spPr>
        <p:txBody>
          <a:bodyPr/>
          <a:lstStyle/>
          <a:p>
            <a:pPr eaLnBrk="1" latinLnBrk="0" hangingPunct="1"/>
            <a:fld id="{5AD70353-EE64-0047-A4B1-657CDE887381}" type="datetime1">
              <a:rPr lang="fr-FR" smtClean="0"/>
              <a:t>14/12/15</a:t>
            </a:fld>
            <a:endParaRPr lang="en-US"/>
          </a:p>
        </p:txBody>
      </p:sp>
      <p:sp>
        <p:nvSpPr>
          <p:cNvPr id="6" name="Espace réservé du pied de page 5"/>
          <p:cNvSpPr>
            <a:spLocks noGrp="1"/>
          </p:cNvSpPr>
          <p:nvPr>
            <p:ph type="ftr" sz="quarter" idx="11"/>
          </p:nvPr>
        </p:nvSpPr>
        <p:spPr/>
        <p:txBody>
          <a:bodyPr/>
          <a:lstStyle/>
          <a:p>
            <a:endParaRPr kumimoji="0" lang="en-US" dirty="0"/>
          </a:p>
        </p:txBody>
      </p:sp>
      <p:sp>
        <p:nvSpPr>
          <p:cNvPr id="7" name="Espace réservé du numéro de diapositive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a:p>
        </p:txBody>
      </p:sp>
      <p:sp>
        <p:nvSpPr>
          <p:cNvPr id="8" name="Connecteur droit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Espace réservé du contenu 9"/>
          <p:cNvSpPr>
            <a:spLocks noGrp="1"/>
          </p:cNvSpPr>
          <p:nvPr>
            <p:ph sz="half" idx="1"/>
          </p:nvPr>
        </p:nvSpPr>
        <p:spPr>
          <a:xfrm>
            <a:off x="301752" y="1371600"/>
            <a:ext cx="4038600" cy="4681728"/>
          </a:xfrm>
        </p:spPr>
        <p:txBody>
          <a:bodyPr/>
          <a:lstStyle>
            <a:lvl1pPr>
              <a:defRPr sz="2500"/>
            </a:lvl1p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2" name="Espace réservé du contenu 11"/>
          <p:cNvSpPr>
            <a:spLocks noGrp="1"/>
          </p:cNvSpPr>
          <p:nvPr>
            <p:ph sz="half" idx="2"/>
          </p:nvPr>
        </p:nvSpPr>
        <p:spPr>
          <a:xfrm>
            <a:off x="4800600" y="1371600"/>
            <a:ext cx="4038600" cy="4681728"/>
          </a:xfrm>
        </p:spPr>
        <p:txBody>
          <a:bodyPr/>
          <a:lstStyle>
            <a:lvl1pPr>
              <a:defRPr sz="2500"/>
            </a:lvl1p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ison">
    <p:bg>
      <p:bgRef idx="1001">
        <a:schemeClr val="bg2"/>
      </p:bgRef>
    </p:bg>
    <p:spTree>
      <p:nvGrpSpPr>
        <p:cNvPr id="1" name=""/>
        <p:cNvGrpSpPr/>
        <p:nvPr/>
      </p:nvGrpSpPr>
      <p:grpSpPr>
        <a:xfrm>
          <a:off x="0" y="0"/>
          <a:ext cx="0" cy="0"/>
          <a:chOff x="0" y="0"/>
          <a:chExt cx="0" cy="0"/>
        </a:xfrm>
      </p:grpSpPr>
      <p:sp>
        <p:nvSpPr>
          <p:cNvPr id="10" name="Connecteur droit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Rectangle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Rectangle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Rectangle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Espace réservé du texte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fr-FR" smtClean="0"/>
              <a:t>Cliquez pour modifier les styles du texte du masque</a:t>
            </a:r>
          </a:p>
        </p:txBody>
      </p:sp>
      <p:sp>
        <p:nvSpPr>
          <p:cNvPr id="4" name="Espace réservé du texte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fr-FR" smtClean="0"/>
              <a:t>Cliquez pour modifier les styles du texte du masque</a:t>
            </a:r>
          </a:p>
        </p:txBody>
      </p:sp>
      <p:sp>
        <p:nvSpPr>
          <p:cNvPr id="7" name="Espace réservé de la date 6"/>
          <p:cNvSpPr>
            <a:spLocks noGrp="1"/>
          </p:cNvSpPr>
          <p:nvPr>
            <p:ph type="dt" sz="half" idx="10"/>
          </p:nvPr>
        </p:nvSpPr>
        <p:spPr/>
        <p:txBody>
          <a:bodyPr/>
          <a:lstStyle/>
          <a:p>
            <a:pPr eaLnBrk="1" latinLnBrk="0" hangingPunct="1"/>
            <a:fld id="{F0F8C44F-D5CA-4945-BE52-34515BCCFBD2}" type="datetime1">
              <a:rPr lang="fr-FR" smtClean="0"/>
              <a:t>14/12/15</a:t>
            </a:fld>
            <a:endParaRPr lang="en-US"/>
          </a:p>
        </p:txBody>
      </p:sp>
      <p:sp>
        <p:nvSpPr>
          <p:cNvPr id="8" name="Espace réservé du pied de page 7"/>
          <p:cNvSpPr>
            <a:spLocks noGrp="1"/>
          </p:cNvSpPr>
          <p:nvPr>
            <p:ph type="ftr" sz="quarter" idx="11"/>
          </p:nvPr>
        </p:nvSpPr>
        <p:spPr>
          <a:xfrm>
            <a:off x="304800" y="6409944"/>
            <a:ext cx="3581400" cy="365760"/>
          </a:xfrm>
        </p:spPr>
        <p:txBody>
          <a:bodyPr/>
          <a:lstStyle/>
          <a:p>
            <a:endParaRPr kumimoji="0" lang="en-US"/>
          </a:p>
        </p:txBody>
      </p:sp>
      <p:sp>
        <p:nvSpPr>
          <p:cNvPr id="15" name="Connecteur droit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Espace réservé du contenu 23"/>
          <p:cNvSpPr>
            <a:spLocks noGrp="1"/>
          </p:cNvSpPr>
          <p:nvPr>
            <p:ph sz="quarter" idx="2"/>
          </p:nvPr>
        </p:nvSpPr>
        <p:spPr>
          <a:xfrm>
            <a:off x="301752" y="2471383"/>
            <a:ext cx="4041648" cy="3818404"/>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26" name="Espace réservé du contenu 25"/>
          <p:cNvSpPr>
            <a:spLocks noGrp="1"/>
          </p:cNvSpPr>
          <p:nvPr>
            <p:ph sz="quarter" idx="4"/>
          </p:nvPr>
        </p:nvSpPr>
        <p:spPr>
          <a:xfrm>
            <a:off x="4800600" y="2471383"/>
            <a:ext cx="4038600" cy="3822192"/>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25" name="Ellipse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Ellipse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Espace réservé du numéro de diapositive 8"/>
          <p:cNvSpPr>
            <a:spLocks noGrp="1"/>
          </p:cNvSpPr>
          <p:nvPr>
            <p:ph type="sldNum" sz="quarter" idx="12"/>
          </p:nvPr>
        </p:nvSpPr>
        <p:spPr>
          <a:xfrm>
            <a:off x="4343400" y="1042416"/>
            <a:ext cx="457200" cy="441325"/>
          </a:xfrm>
        </p:spPr>
        <p:txBody>
          <a:bodyPr/>
          <a:lstStyle>
            <a:lvl1pPr algn="ctr">
              <a:defRPr/>
            </a:lvl1pPr>
          </a:lstStyle>
          <a:p>
            <a:pPr algn="ctr" eaLnBrk="1" latinLnBrk="0" hangingPunct="1"/>
            <a:fld id="{2C6B1FF6-39B9-40F5-8B67-33C6354A3D4F}" type="slidenum">
              <a:rPr kumimoji="0" lang="en-US" smtClean="0"/>
              <a:pPr algn="ctr" eaLnBrk="1" latinLnBrk="0" hangingPunct="1"/>
              <a:t>‹#›</a:t>
            </a:fld>
            <a:endParaRPr kumimoji="0" lang="en-US" dirty="0"/>
          </a:p>
        </p:txBody>
      </p:sp>
      <p:sp>
        <p:nvSpPr>
          <p:cNvPr id="23" name="Titre 22"/>
          <p:cNvSpPr>
            <a:spLocks noGrp="1"/>
          </p:cNvSpPr>
          <p:nvPr>
            <p:ph type="title"/>
          </p:nvPr>
        </p:nvSpPr>
        <p:spPr/>
        <p:txBody>
          <a:bodyPr rtlCol="0" anchor="b" anchorCtr="0"/>
          <a:lstStyle/>
          <a:p>
            <a:r>
              <a:rPr kumimoji="0" lang="fr-FR" smtClean="0"/>
              <a:t>Cliquez et modifiez le titre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Cliquez et modifiez le titre</a:t>
            </a:r>
            <a:endParaRPr kumimoji="0" lang="en-US"/>
          </a:p>
        </p:txBody>
      </p:sp>
      <p:sp>
        <p:nvSpPr>
          <p:cNvPr id="3" name="Espace réservé de la date 2"/>
          <p:cNvSpPr>
            <a:spLocks noGrp="1"/>
          </p:cNvSpPr>
          <p:nvPr>
            <p:ph type="dt" sz="half" idx="10"/>
          </p:nvPr>
        </p:nvSpPr>
        <p:spPr/>
        <p:txBody>
          <a:bodyPr/>
          <a:lstStyle/>
          <a:p>
            <a:pPr eaLnBrk="1" latinLnBrk="0" hangingPunct="1"/>
            <a:fld id="{EFF51F91-9368-8040-9D78-9B0EE3604858}" type="datetime1">
              <a:rPr lang="fr-FR" smtClean="0"/>
              <a:t>14/12/15</a:t>
            </a:fld>
            <a:endParaRPr lang="en-US"/>
          </a:p>
        </p:txBody>
      </p:sp>
      <p:sp>
        <p:nvSpPr>
          <p:cNvPr id="4" name="Espace réservé du pied de page 3"/>
          <p:cNvSpPr>
            <a:spLocks noGrp="1"/>
          </p:cNvSpPr>
          <p:nvPr>
            <p:ph type="ftr" sz="quarter" idx="11"/>
          </p:nvPr>
        </p:nvSpPr>
        <p:spPr/>
        <p:txBody>
          <a:bodyPr/>
          <a:lstStyle/>
          <a:p>
            <a:endParaRPr kumimoji="0" lang="en-US" dirty="0"/>
          </a:p>
        </p:txBody>
      </p:sp>
      <p:sp>
        <p:nvSpPr>
          <p:cNvPr id="5" name="Espace réservé du numéro de diapositive 4"/>
          <p:cNvSpPr>
            <a:spLocks noGrp="1"/>
          </p:cNvSpPr>
          <p:nvPr>
            <p:ph type="sldNum" sz="quarter" idx="12"/>
          </p:nvPr>
        </p:nvSpPr>
        <p:spPr>
          <a:xfrm>
            <a:off x="4343400" y="1036020"/>
            <a:ext cx="457200" cy="441325"/>
          </a:xfrm>
        </p:spPr>
        <p:txBody>
          <a:bodyPr/>
          <a:lstStyle/>
          <a:p>
            <a:fld id="{2C6B1FF6-39B9-40F5-8B67-33C6354A3D4F}" type="slidenum">
              <a:rPr kumimoji="0" lang="en-US" smtClean="0"/>
              <a:pPr eaLnBrk="1" latinLnBrk="0" hangingPunct="1"/>
              <a:t>‹#›</a:t>
            </a:fld>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Rectangle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Rectangle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Espace réservé de la date 1"/>
          <p:cNvSpPr>
            <a:spLocks noGrp="1"/>
          </p:cNvSpPr>
          <p:nvPr>
            <p:ph type="dt" sz="half" idx="10"/>
          </p:nvPr>
        </p:nvSpPr>
        <p:spPr/>
        <p:txBody>
          <a:bodyPr/>
          <a:lstStyle/>
          <a:p>
            <a:pPr eaLnBrk="1" latinLnBrk="0" hangingPunct="1"/>
            <a:fld id="{CBCE9306-6AB8-6844-90BC-99B08E0602AC}" type="datetime1">
              <a:rPr lang="fr-FR" smtClean="0"/>
              <a:t>14/12/15</a:t>
            </a:fld>
            <a:endParaRPr lang="en-US"/>
          </a:p>
        </p:txBody>
      </p:sp>
      <p:sp>
        <p:nvSpPr>
          <p:cNvPr id="3" name="Espace réservé du pied de page 2"/>
          <p:cNvSpPr>
            <a:spLocks noGrp="1"/>
          </p:cNvSpPr>
          <p:nvPr>
            <p:ph type="ftr" sz="quarter" idx="11"/>
          </p:nvPr>
        </p:nvSpPr>
        <p:spPr/>
        <p:txBody>
          <a:bodyPr/>
          <a:lstStyle/>
          <a:p>
            <a:endParaRPr kumimoji="0" lang="en-US"/>
          </a:p>
        </p:txBody>
      </p:sp>
      <p:sp>
        <p:nvSpPr>
          <p:cNvPr id="4" name="Espace réservé du numéro de diapositive 3"/>
          <p:cNvSpPr>
            <a:spLocks noGrp="1"/>
          </p:cNvSpPr>
          <p:nvPr>
            <p:ph type="sldNum" sz="quarter" idx="12"/>
          </p:nvPr>
        </p:nvSpPr>
        <p:spPr>
          <a:xfrm>
            <a:off x="4267200" y="6324600"/>
            <a:ext cx="609600" cy="441324"/>
          </a:xfrm>
        </p:spPr>
        <p:txBody>
          <a:bodyPr/>
          <a:lstStyle>
            <a:lvl1pPr>
              <a:defRPr>
                <a:solidFill>
                  <a:srgbClr val="FFFFFF"/>
                </a:solidFill>
              </a:defRPr>
            </a:lvl1pPr>
          </a:lstStyle>
          <a:p>
            <a:fld id="{2C6B1FF6-39B9-40F5-8B67-33C6354A3D4F}" type="slidenum">
              <a:rPr kumimoji="0" lang="en-US" smtClean="0"/>
              <a:pPr eaLnBrk="1" latinLnBrk="0" hangingPunct="1"/>
              <a:t>‹#›</a:t>
            </a:fld>
            <a:endParaRPr kumimoji="0" lang="en-US" dirty="0">
              <a:solidFill>
                <a:srgbClr val="FFFFFF"/>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Rectangle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re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fr-FR" smtClean="0"/>
              <a:t>Cliquez et modifiez le titre</a:t>
            </a:r>
            <a:endParaRPr kumimoji="0" lang="en-US"/>
          </a:p>
        </p:txBody>
      </p:sp>
      <p:sp>
        <p:nvSpPr>
          <p:cNvPr id="3" name="Espace réservé du texte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fr-FR" smtClean="0"/>
              <a:t>Cliquez pour modifier les styles du texte du masque</a:t>
            </a:r>
          </a:p>
        </p:txBody>
      </p:sp>
      <p:sp>
        <p:nvSpPr>
          <p:cNvPr id="8" name="Rectangle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Connecteur droit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Espace réservé du contenu 19"/>
          <p:cNvSpPr>
            <a:spLocks noGrp="1"/>
          </p:cNvSpPr>
          <p:nvPr>
            <p:ph sz="quarter" idx="1"/>
          </p:nvPr>
        </p:nvSpPr>
        <p:spPr>
          <a:xfrm>
            <a:off x="3124200" y="685800"/>
            <a:ext cx="5638800" cy="5410200"/>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0" name="Ellipse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Ellipse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Espace réservé du numéro de diapositive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21" name="Rectangle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Espace réservé de la date 4"/>
          <p:cNvSpPr>
            <a:spLocks noGrp="1"/>
          </p:cNvSpPr>
          <p:nvPr>
            <p:ph type="dt" sz="half" idx="10"/>
          </p:nvPr>
        </p:nvSpPr>
        <p:spPr/>
        <p:txBody>
          <a:bodyPr/>
          <a:lstStyle/>
          <a:p>
            <a:pPr eaLnBrk="1" latinLnBrk="0" hangingPunct="1"/>
            <a:fld id="{0E3FD039-462E-3647-9406-D426598EC4FB}" type="datetime1">
              <a:rPr lang="fr-FR" smtClean="0"/>
              <a:t>14/12/15</a:t>
            </a:fld>
            <a:endParaRPr lang="en-US"/>
          </a:p>
        </p:txBody>
      </p:sp>
      <p:sp>
        <p:nvSpPr>
          <p:cNvPr id="6" name="Espace réservé du pied de page 5"/>
          <p:cNvSpPr>
            <a:spLocks noGrp="1"/>
          </p:cNvSpPr>
          <p:nvPr>
            <p:ph type="ftr" sz="quarter" idx="11"/>
          </p:nvPr>
        </p:nvSpPr>
        <p:spPr>
          <a:xfrm>
            <a:off x="301752" y="6410848"/>
            <a:ext cx="3383280" cy="365760"/>
          </a:xfrm>
        </p:spPr>
        <p:txBody>
          <a:bodyPr/>
          <a:lstStyle/>
          <a:p>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21" name="Connecteur droit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Rectangle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Ellipse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Ellipse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Espace réservé du numéro de diapositive 6"/>
          <p:cNvSpPr>
            <a:spLocks noGrp="1"/>
          </p:cNvSpPr>
          <p:nvPr>
            <p:ph type="sldNum" sz="quarter" idx="12"/>
          </p:nvPr>
        </p:nvSpPr>
        <p:spPr>
          <a:xfrm>
            <a:off x="1371600" y="312738"/>
            <a:ext cx="457200" cy="441325"/>
          </a:xfrm>
        </p:spPr>
        <p:txBody>
          <a:bodyPr/>
          <a:lstStyle/>
          <a:p>
            <a:fld id="{2C6B1FF6-39B9-40F5-8B67-33C6354A3D4F}" type="slidenum">
              <a:rPr kumimoji="0" lang="en-US" smtClean="0"/>
              <a:pPr eaLnBrk="1" latinLnBrk="0" hangingPunct="1"/>
              <a:t>‹#›</a:t>
            </a:fld>
            <a:endParaRPr kumimoji="0" lang="en-US" dirty="0"/>
          </a:p>
        </p:txBody>
      </p:sp>
      <p:sp>
        <p:nvSpPr>
          <p:cNvPr id="2" name="Titr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fr-FR" smtClean="0"/>
              <a:t>Cliquez et modifiez le titre</a:t>
            </a:r>
            <a:endParaRPr kumimoji="0" lang="en-US"/>
          </a:p>
        </p:txBody>
      </p:sp>
      <p:sp>
        <p:nvSpPr>
          <p:cNvPr id="3" name="Espace réservé pour une image  2"/>
          <p:cNvSpPr>
            <a:spLocks noGrp="1"/>
          </p:cNvSpPr>
          <p:nvPr>
            <p:ph type="pic" idx="1"/>
          </p:nvPr>
        </p:nvSpPr>
        <p:spPr>
          <a:xfrm>
            <a:off x="3000375" y="609600"/>
            <a:ext cx="5867400" cy="4267200"/>
          </a:xfrm>
        </p:spPr>
        <p:txBody>
          <a:bodyPr/>
          <a:lstStyle>
            <a:lvl1pPr marL="0" indent="0">
              <a:buNone/>
              <a:defRPr sz="3200"/>
            </a:lvl1pPr>
          </a:lstStyle>
          <a:p>
            <a:r>
              <a:rPr kumimoji="0" lang="fr-FR" smtClean="0"/>
              <a:t>Faire glisser l'image vers l'espace réservé ou cliquer sur l'icône pour l'ajouter</a:t>
            </a:r>
            <a:endParaRPr kumimoji="0" lang="en-US" dirty="0"/>
          </a:p>
        </p:txBody>
      </p:sp>
      <p:sp>
        <p:nvSpPr>
          <p:cNvPr id="4" name="Espace réservé du texte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fr-FR" smtClean="0"/>
              <a:t>Cliquez pour modifier les styles du texte du masque</a:t>
            </a:r>
          </a:p>
        </p:txBody>
      </p:sp>
      <p:sp>
        <p:nvSpPr>
          <p:cNvPr id="22" name="Rectangle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Espace réservé de la date 4"/>
          <p:cNvSpPr>
            <a:spLocks noGrp="1"/>
          </p:cNvSpPr>
          <p:nvPr>
            <p:ph type="dt" sz="half" idx="10"/>
          </p:nvPr>
        </p:nvSpPr>
        <p:spPr>
          <a:xfrm>
            <a:off x="5788152" y="6404984"/>
            <a:ext cx="3044952" cy="365760"/>
          </a:xfrm>
        </p:spPr>
        <p:txBody>
          <a:bodyPr/>
          <a:lstStyle/>
          <a:p>
            <a:pPr eaLnBrk="1" latinLnBrk="0" hangingPunct="1"/>
            <a:fld id="{AF82FD2B-9076-4544-A1AE-E64E0B68AA3F}" type="datetime1">
              <a:rPr lang="fr-FR" smtClean="0"/>
              <a:t>14/12/15</a:t>
            </a:fld>
            <a:endParaRPr lang="en-US" dirty="0"/>
          </a:p>
        </p:txBody>
      </p:sp>
      <p:sp>
        <p:nvSpPr>
          <p:cNvPr id="6" name="Espace réservé du pied de page 5"/>
          <p:cNvSpPr>
            <a:spLocks noGrp="1"/>
          </p:cNvSpPr>
          <p:nvPr>
            <p:ph type="ftr" sz="quarter" idx="11"/>
          </p:nvPr>
        </p:nvSpPr>
        <p:spPr>
          <a:xfrm>
            <a:off x="301752" y="6410848"/>
            <a:ext cx="3584448" cy="365760"/>
          </a:xfrm>
        </p:spPr>
        <p:txBody>
          <a:bodyPr/>
          <a:lstStyle/>
          <a:p>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Espace réservé de la date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pPr algn="r" eaLnBrk="1" latinLnBrk="0" hangingPunct="1"/>
            <a:fld id="{203D4617-3F3D-344B-B23D-9E2661CA74F0}" type="datetime1">
              <a:rPr lang="fr-FR" smtClean="0"/>
              <a:t>14/12/15</a:t>
            </a:fld>
            <a:endParaRPr lang="en-US" sz="1400" dirty="0">
              <a:solidFill>
                <a:srgbClr val="FFFFFF"/>
              </a:solidFill>
            </a:endParaRPr>
          </a:p>
        </p:txBody>
      </p:sp>
      <p:sp>
        <p:nvSpPr>
          <p:cNvPr id="3" name="Espace réservé du pied de page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pPr algn="l" eaLnBrk="1" latinLnBrk="0" hangingPunct="1"/>
            <a:endParaRPr kumimoji="0" lang="en-US" dirty="0">
              <a:solidFill>
                <a:srgbClr val="FFFFFF"/>
              </a:solidFill>
            </a:endParaRPr>
          </a:p>
        </p:txBody>
      </p:sp>
      <p:sp>
        <p:nvSpPr>
          <p:cNvPr id="8" name="Rectangle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Connecteur droit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Ellipse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Ellipse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Espace réservé du numéro de diapositive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pPr algn="ctr" eaLnBrk="1" latinLnBrk="0" hangingPunct="1"/>
            <a:fld id="{2C6B1FF6-39B9-40F5-8B67-33C6354A3D4F}" type="slidenum">
              <a:rPr kumimoji="0" lang="en-US" smtClean="0"/>
              <a:pPr algn="ctr" eaLnBrk="1" latinLnBrk="0" hangingPunct="1"/>
              <a:t>‹#›</a:t>
            </a:fld>
            <a:endParaRPr kumimoji="0" lang="en-US" sz="1600" dirty="0">
              <a:solidFill>
                <a:schemeClr val="accent3">
                  <a:shade val="75000"/>
                </a:schemeClr>
              </a:solidFill>
            </a:endParaRPr>
          </a:p>
        </p:txBody>
      </p:sp>
      <p:sp>
        <p:nvSpPr>
          <p:cNvPr id="22" name="Espace réservé du titre 21"/>
          <p:cNvSpPr>
            <a:spLocks noGrp="1"/>
          </p:cNvSpPr>
          <p:nvPr>
            <p:ph type="title"/>
          </p:nvPr>
        </p:nvSpPr>
        <p:spPr>
          <a:xfrm>
            <a:off x="301752" y="228600"/>
            <a:ext cx="8534400" cy="758952"/>
          </a:xfrm>
          <a:prstGeom prst="rect">
            <a:avLst/>
          </a:prstGeom>
        </p:spPr>
        <p:txBody>
          <a:bodyPr vert="horz" anchor="b">
            <a:normAutofit/>
          </a:bodyPr>
          <a:lstStyle/>
          <a:p>
            <a:r>
              <a:rPr kumimoji="0" lang="fr-FR" smtClean="0"/>
              <a:t>Cliquez et modifiez le titre</a:t>
            </a:r>
            <a:endParaRPr kumimoji="0" lang="en-US"/>
          </a:p>
        </p:txBody>
      </p:sp>
      <p:sp>
        <p:nvSpPr>
          <p:cNvPr id="13" name="Espace réservé du texte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fr-FR" smtClean="0"/>
              <a:t>Cliquez pour modifier les styles du texte du masque</a:t>
            </a:r>
          </a:p>
          <a:p>
            <a:pPr lvl="1" eaLnBrk="1" latinLnBrk="0" hangingPunct="1"/>
            <a:r>
              <a:rPr kumimoji="0" lang="fr-FR" smtClean="0"/>
              <a:t>Deuxième niveau</a:t>
            </a:r>
          </a:p>
          <a:p>
            <a:pPr lvl="2" eaLnBrk="1" latinLnBrk="0" hangingPunct="1"/>
            <a:r>
              <a:rPr kumimoji="0" lang="fr-FR" smtClean="0"/>
              <a:t>Troisième niveau</a:t>
            </a:r>
          </a:p>
          <a:p>
            <a:pPr lvl="3" eaLnBrk="1" latinLnBrk="0" hangingPunct="1"/>
            <a:r>
              <a:rPr kumimoji="0" lang="fr-FR" smtClean="0"/>
              <a:t>Quatrième niveau</a:t>
            </a:r>
          </a:p>
          <a:p>
            <a:pPr lvl="4" eaLnBrk="1" latinLnBrk="0" hangingPunct="1"/>
            <a:r>
              <a:rPr kumimoji="0" lang="fr-FR" smtClean="0"/>
              <a:t>Cinquième niveau</a:t>
            </a:r>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emf"/></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 Id="rId3" Type="http://schemas.openxmlformats.org/officeDocument/2006/relationships/image" Target="../media/image15.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 Id="rId3" Type="http://schemas.openxmlformats.org/officeDocument/2006/relationships/image" Target="../media/image17.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20.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nvPr>
        </p:nvSpPr>
        <p:spPr/>
        <p:txBody>
          <a:bodyPr/>
          <a:lstStyle/>
          <a:p>
            <a:r>
              <a:rPr lang="fr-FR" dirty="0" smtClean="0"/>
              <a:t>Amro NAJJAR</a:t>
            </a:r>
          </a:p>
          <a:p>
            <a:r>
              <a:rPr lang="fr-FR" dirty="0"/>
              <a:t>Telecom Saint-Etienne</a:t>
            </a:r>
          </a:p>
          <a:p>
            <a:r>
              <a:rPr lang="fr-FR" dirty="0"/>
              <a:t>Master Web-Intelligence</a:t>
            </a:r>
          </a:p>
          <a:p>
            <a:endParaRPr lang="fr-FR" dirty="0"/>
          </a:p>
        </p:txBody>
      </p:sp>
      <p:sp>
        <p:nvSpPr>
          <p:cNvPr id="3" name="Titre 2"/>
          <p:cNvSpPr>
            <a:spLocks noGrp="1"/>
          </p:cNvSpPr>
          <p:nvPr>
            <p:ph type="ctrTitle"/>
          </p:nvPr>
        </p:nvSpPr>
        <p:spPr/>
        <p:txBody>
          <a:bodyPr/>
          <a:lstStyle/>
          <a:p>
            <a:r>
              <a:rPr lang="fr-FR" dirty="0" smtClean="0"/>
              <a:t>Web Service XML RPC</a:t>
            </a:r>
            <a:endParaRPr lang="fr-FR" dirty="0"/>
          </a:p>
        </p:txBody>
      </p:sp>
      <p:sp>
        <p:nvSpPr>
          <p:cNvPr id="4" name="Espace réservé du numéro de diapositive 3"/>
          <p:cNvSpPr>
            <a:spLocks noGrp="1"/>
          </p:cNvSpPr>
          <p:nvPr>
            <p:ph type="sldNum" sz="quarter" idx="12"/>
          </p:nvPr>
        </p:nvSpPr>
        <p:spPr/>
        <p:txBody>
          <a:bodyPr/>
          <a:lstStyle/>
          <a:p>
            <a:pPr eaLnBrk="1" latinLnBrk="0" hangingPunct="1"/>
            <a:fld id="{2C6B1FF6-39B9-40F5-8B67-33C6354A3D4F}" type="slidenum">
              <a:rPr kumimoji="0" lang="en-US" smtClean="0"/>
              <a:pPr eaLnBrk="1" latinLnBrk="0" hangingPunct="1"/>
              <a:t>1</a:t>
            </a:fld>
            <a:endParaRPr kumimoji="0" lang="en-US" dirty="0">
              <a:solidFill>
                <a:schemeClr val="accent3">
                  <a:shade val="75000"/>
                </a:schemeClr>
              </a:solidFill>
            </a:endParaRPr>
          </a:p>
        </p:txBody>
      </p:sp>
      <p:pic>
        <p:nvPicPr>
          <p:cNvPr id="5" name="Image 4" descr="Télécom-Saint-Etienne-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116" y="4572000"/>
            <a:ext cx="1596074" cy="1962386"/>
          </a:xfrm>
          <a:prstGeom prst="rect">
            <a:avLst/>
          </a:prstGeom>
        </p:spPr>
      </p:pic>
    </p:spTree>
    <p:extLst>
      <p:ext uri="{BB962C8B-B14F-4D97-AF65-F5344CB8AC3E}">
        <p14:creationId xmlns:p14="http://schemas.microsoft.com/office/powerpoint/2010/main" val="341711645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b="1" dirty="0"/>
              <a:t>XML-RPC Data Model: Basic Types </a:t>
            </a:r>
            <a:r>
              <a:rPr lang="fr-FR" b="1" dirty="0" smtClean="0"/>
              <a:t> </a:t>
            </a:r>
            <a:r>
              <a:rPr lang="fr-FR" b="1" dirty="0" err="1" smtClean="0"/>
              <a:t>Overview</a:t>
            </a:r>
            <a:endParaRPr lang="fr-FR" dirty="0"/>
          </a:p>
        </p:txBody>
      </p:sp>
      <p:sp>
        <p:nvSpPr>
          <p:cNvPr id="3" name="Espace réservé du numéro de diapositive 2"/>
          <p:cNvSpPr>
            <a:spLocks noGrp="1"/>
          </p:cNvSpPr>
          <p:nvPr>
            <p:ph type="sldNum" sz="quarter" idx="12"/>
          </p:nvPr>
        </p:nvSpPr>
        <p:spPr/>
        <p:txBody>
          <a:bodyPr/>
          <a:lstStyle/>
          <a:p>
            <a:pPr eaLnBrk="1" latinLnBrk="0" hangingPunct="1"/>
            <a:fld id="{2C6B1FF6-39B9-40F5-8B67-33C6354A3D4F}" type="slidenum">
              <a:rPr kumimoji="0" lang="en-US" smtClean="0"/>
              <a:pPr eaLnBrk="1" latinLnBrk="0" hangingPunct="1"/>
              <a:t>10</a:t>
            </a:fld>
            <a:endParaRPr kumimoji="0" lang="en-US" dirty="0"/>
          </a:p>
        </p:txBody>
      </p:sp>
      <p:pic>
        <p:nvPicPr>
          <p:cNvPr id="5" name="Image 4"/>
          <p:cNvPicPr>
            <a:picLocks noChangeAspect="1"/>
          </p:cNvPicPr>
          <p:nvPr/>
        </p:nvPicPr>
        <p:blipFill>
          <a:blip r:embed="rId2"/>
          <a:stretch>
            <a:fillRect/>
          </a:stretch>
        </p:blipFill>
        <p:spPr>
          <a:xfrm>
            <a:off x="702439" y="1663700"/>
            <a:ext cx="7788731" cy="4376224"/>
          </a:xfrm>
          <a:prstGeom prst="rect">
            <a:avLst/>
          </a:prstGeom>
        </p:spPr>
      </p:pic>
    </p:spTree>
    <p:extLst>
      <p:ext uri="{BB962C8B-B14F-4D97-AF65-F5344CB8AC3E}">
        <p14:creationId xmlns:p14="http://schemas.microsoft.com/office/powerpoint/2010/main" val="282256395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XML-RPC Data Model: </a:t>
            </a:r>
            <a:r>
              <a:rPr lang="fr-FR" b="1" dirty="0" err="1"/>
              <a:t>Arrays</a:t>
            </a:r>
            <a:r>
              <a:rPr lang="fr-FR" b="1" dirty="0"/>
              <a:t> </a:t>
            </a:r>
            <a:endParaRPr lang="fr-FR" dirty="0"/>
          </a:p>
        </p:txBody>
      </p:sp>
      <p:sp>
        <p:nvSpPr>
          <p:cNvPr id="3" name="Espace réservé du numéro de diapositive 2"/>
          <p:cNvSpPr>
            <a:spLocks noGrp="1"/>
          </p:cNvSpPr>
          <p:nvPr>
            <p:ph type="sldNum" sz="quarter" idx="12"/>
          </p:nvPr>
        </p:nvSpPr>
        <p:spPr/>
        <p:txBody>
          <a:bodyPr/>
          <a:lstStyle/>
          <a:p>
            <a:pPr eaLnBrk="1" latinLnBrk="0" hangingPunct="1"/>
            <a:fld id="{2C6B1FF6-39B9-40F5-8B67-33C6354A3D4F}" type="slidenum">
              <a:rPr kumimoji="0" lang="en-US" smtClean="0"/>
              <a:pPr eaLnBrk="1" latinLnBrk="0" hangingPunct="1"/>
              <a:t>11</a:t>
            </a:fld>
            <a:endParaRPr kumimoji="0" lang="en-US" dirty="0"/>
          </a:p>
        </p:txBody>
      </p:sp>
      <p:pic>
        <p:nvPicPr>
          <p:cNvPr id="6" name="Image 5"/>
          <p:cNvPicPr>
            <a:picLocks noChangeAspect="1"/>
          </p:cNvPicPr>
          <p:nvPr/>
        </p:nvPicPr>
        <p:blipFill>
          <a:blip r:embed="rId2"/>
          <a:stretch>
            <a:fillRect/>
          </a:stretch>
        </p:blipFill>
        <p:spPr>
          <a:xfrm>
            <a:off x="1047683" y="2388278"/>
            <a:ext cx="4667828" cy="2805080"/>
          </a:xfrm>
          <a:prstGeom prst="rect">
            <a:avLst/>
          </a:prstGeom>
          <a:solidFill>
            <a:schemeClr val="accent6">
              <a:lumMod val="40000"/>
              <a:lumOff val="60000"/>
            </a:schemeClr>
          </a:solidFill>
        </p:spPr>
      </p:pic>
      <p:sp>
        <p:nvSpPr>
          <p:cNvPr id="7" name="Espace réservé du contenu 2"/>
          <p:cNvSpPr txBox="1">
            <a:spLocks/>
          </p:cNvSpPr>
          <p:nvPr/>
        </p:nvSpPr>
        <p:spPr>
          <a:xfrm>
            <a:off x="109728" y="1535675"/>
            <a:ext cx="8503920" cy="987744"/>
          </a:xfrm>
          <a:prstGeom prst="rect">
            <a:avLst/>
          </a:prstGeom>
        </p:spPr>
        <p:txBody>
          <a:bodyPr vert="horz">
            <a:normAutofit/>
          </a:bodyPr>
          <a:lst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r>
              <a:rPr lang="fr-FR" dirty="0" err="1" smtClean="0"/>
              <a:t>Array</a:t>
            </a:r>
            <a:r>
              <a:rPr lang="fr-FR" dirty="0" smtClean="0"/>
              <a:t> </a:t>
            </a:r>
            <a:r>
              <a:rPr lang="fr-FR" dirty="0" err="1" smtClean="0"/>
              <a:t>Example</a:t>
            </a:r>
            <a:r>
              <a:rPr lang="fr-FR" dirty="0" smtClean="0"/>
              <a:t>:  </a:t>
            </a:r>
            <a:endParaRPr lang="fr-FR" dirty="0"/>
          </a:p>
          <a:p>
            <a:pPr lvl="1"/>
            <a:endParaRPr lang="fr-FR" dirty="0" smtClean="0"/>
          </a:p>
          <a:p>
            <a:pPr lvl="1"/>
            <a:endParaRPr lang="fr-FR" dirty="0"/>
          </a:p>
        </p:txBody>
      </p:sp>
      <p:grpSp>
        <p:nvGrpSpPr>
          <p:cNvPr id="8" name="Grouper 7"/>
          <p:cNvGrpSpPr/>
          <p:nvPr/>
        </p:nvGrpSpPr>
        <p:grpSpPr>
          <a:xfrm>
            <a:off x="750125" y="5407576"/>
            <a:ext cx="7223125" cy="861775"/>
            <a:chOff x="682625" y="5127625"/>
            <a:chExt cx="7223125" cy="861775"/>
          </a:xfrm>
        </p:grpSpPr>
        <p:sp>
          <p:nvSpPr>
            <p:cNvPr id="9" name="ZoneTexte 8"/>
            <p:cNvSpPr txBox="1"/>
            <p:nvPr/>
          </p:nvSpPr>
          <p:spPr>
            <a:xfrm>
              <a:off x="682625" y="5127625"/>
              <a:ext cx="7223124" cy="461665"/>
            </a:xfrm>
            <a:prstGeom prst="rect">
              <a:avLst/>
            </a:prstGeom>
            <a:solidFill>
              <a:schemeClr val="accent1">
                <a:lumMod val="60000"/>
                <a:lumOff val="40000"/>
              </a:schemeClr>
            </a:solidFill>
          </p:spPr>
          <p:txBody>
            <a:bodyPr wrap="square" rtlCol="0">
              <a:spAutoFit/>
            </a:bodyPr>
            <a:lstStyle/>
            <a:p>
              <a:r>
                <a:rPr lang="fr-FR" sz="2400" dirty="0" err="1" smtClean="0"/>
                <a:t>Remark</a:t>
              </a:r>
              <a:endParaRPr lang="fr-FR" sz="2400" dirty="0"/>
            </a:p>
          </p:txBody>
        </p:sp>
        <p:sp>
          <p:nvSpPr>
            <p:cNvPr id="10" name="Rectangle 9"/>
            <p:cNvSpPr/>
            <p:nvPr/>
          </p:nvSpPr>
          <p:spPr>
            <a:xfrm>
              <a:off x="682626" y="5589290"/>
              <a:ext cx="7223124" cy="400110"/>
            </a:xfrm>
            <a:prstGeom prst="rect">
              <a:avLst/>
            </a:prstGeom>
            <a:solidFill>
              <a:schemeClr val="accent1">
                <a:lumMod val="20000"/>
                <a:lumOff val="80000"/>
              </a:schemeClr>
            </a:solidFill>
          </p:spPr>
          <p:txBody>
            <a:bodyPr wrap="square">
              <a:spAutoFit/>
            </a:bodyPr>
            <a:lstStyle/>
            <a:p>
              <a:r>
                <a:rPr lang="fr-FR" sz="2000" dirty="0" smtClean="0"/>
                <a:t>This </a:t>
              </a:r>
              <a:r>
                <a:rPr lang="fr-FR" sz="2000" dirty="0" err="1" smtClean="0"/>
                <a:t>array</a:t>
              </a:r>
              <a:r>
                <a:rPr lang="fr-FR" sz="2000" dirty="0" smtClean="0"/>
                <a:t> </a:t>
              </a:r>
              <a:r>
                <a:rPr lang="fr-FR" sz="2000" dirty="0" err="1" smtClean="0"/>
                <a:t>is</a:t>
              </a:r>
              <a:r>
                <a:rPr lang="fr-FR" sz="2000" dirty="0" smtClean="0"/>
                <a:t> </a:t>
              </a:r>
              <a:r>
                <a:rPr lang="fr-FR" sz="2000" dirty="0" err="1" smtClean="0"/>
                <a:t>composed</a:t>
              </a:r>
              <a:r>
                <a:rPr lang="fr-FR" sz="2000" dirty="0" smtClean="0"/>
                <a:t> of </a:t>
              </a:r>
              <a:r>
                <a:rPr lang="fr-FR" sz="2000" dirty="0" err="1" smtClean="0"/>
                <a:t>only</a:t>
              </a:r>
              <a:r>
                <a:rPr lang="fr-FR" sz="2000" dirty="0" smtClean="0"/>
                <a:t> one type (</a:t>
              </a:r>
              <a:r>
                <a:rPr lang="fr-FR" sz="2000" dirty="0" err="1" smtClean="0"/>
                <a:t>integer</a:t>
              </a:r>
              <a:r>
                <a:rPr lang="fr-FR" sz="2000" dirty="0" smtClean="0"/>
                <a:t>)</a:t>
              </a:r>
              <a:endParaRPr lang="fr-FR" sz="2000" dirty="0"/>
            </a:p>
          </p:txBody>
        </p:sp>
      </p:grpSp>
    </p:spTree>
    <p:extLst>
      <p:ext uri="{BB962C8B-B14F-4D97-AF65-F5344CB8AC3E}">
        <p14:creationId xmlns:p14="http://schemas.microsoft.com/office/powerpoint/2010/main" val="28208472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XML-RPC Data Model: </a:t>
            </a:r>
            <a:r>
              <a:rPr lang="fr-FR" b="1" dirty="0" err="1" smtClean="0"/>
              <a:t>Arrays</a:t>
            </a:r>
            <a:r>
              <a:rPr lang="fr-FR" b="1" dirty="0"/>
              <a:t> </a:t>
            </a:r>
            <a:r>
              <a:rPr lang="fr-FR" b="1" dirty="0" smtClean="0"/>
              <a:t>&amp; </a:t>
            </a:r>
            <a:r>
              <a:rPr lang="fr-FR" b="1" dirty="0" err="1" smtClean="0"/>
              <a:t>Struct</a:t>
            </a:r>
            <a:endParaRPr lang="fr-FR" dirty="0"/>
          </a:p>
        </p:txBody>
      </p:sp>
      <p:sp>
        <p:nvSpPr>
          <p:cNvPr id="3" name="Espace réservé du contenu 2"/>
          <p:cNvSpPr>
            <a:spLocks noGrp="1"/>
          </p:cNvSpPr>
          <p:nvPr>
            <p:ph sz="quarter" idx="1"/>
          </p:nvPr>
        </p:nvSpPr>
        <p:spPr>
          <a:xfrm>
            <a:off x="301752" y="1527048"/>
            <a:ext cx="8503920" cy="758952"/>
          </a:xfrm>
        </p:spPr>
        <p:txBody>
          <a:bodyPr/>
          <a:lstStyle/>
          <a:p>
            <a:r>
              <a:rPr lang="fr-FR" dirty="0" err="1" smtClean="0"/>
              <a:t>Array</a:t>
            </a:r>
            <a:r>
              <a:rPr lang="fr-FR" dirty="0" smtClean="0"/>
              <a:t> </a:t>
            </a:r>
            <a:r>
              <a:rPr lang="fr-FR" dirty="0" err="1" smtClean="0"/>
              <a:t>Example</a:t>
            </a:r>
            <a:r>
              <a:rPr lang="fr-FR" dirty="0" smtClean="0"/>
              <a:t>: mixed </a:t>
            </a:r>
            <a:r>
              <a:rPr lang="fr-FR" dirty="0" err="1" smtClean="0"/>
              <a:t>array</a:t>
            </a:r>
            <a:endParaRPr lang="fr-FR" dirty="0"/>
          </a:p>
        </p:txBody>
      </p:sp>
      <p:sp>
        <p:nvSpPr>
          <p:cNvPr id="6" name="Espace réservé du contenu 2"/>
          <p:cNvSpPr txBox="1">
            <a:spLocks/>
          </p:cNvSpPr>
          <p:nvPr/>
        </p:nvSpPr>
        <p:spPr>
          <a:xfrm>
            <a:off x="301752" y="4040326"/>
            <a:ext cx="8503920" cy="2500173"/>
          </a:xfrm>
          <a:prstGeom prst="rect">
            <a:avLst/>
          </a:prstGeom>
        </p:spPr>
        <p:txBody>
          <a:bodyPr vert="horz">
            <a:normAutofit/>
          </a:bodyPr>
          <a:lst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r>
              <a:rPr lang="en-US" smtClean="0"/>
              <a:t>Structs:</a:t>
            </a:r>
          </a:p>
          <a:p>
            <a:pPr lvl="1"/>
            <a:r>
              <a:rPr lang="en-US" smtClean="0"/>
              <a:t>contain unordered content, identified by name (name is string)</a:t>
            </a:r>
          </a:p>
          <a:p>
            <a:pPr lvl="1"/>
            <a:r>
              <a:rPr lang="en-US" smtClean="0"/>
              <a:t>Each struct element contains a list of member elements </a:t>
            </a:r>
          </a:p>
          <a:p>
            <a:pPr lvl="1"/>
            <a:r>
              <a:rPr lang="en-US" smtClean="0"/>
              <a:t>Member elements each contain one name element and one value element </a:t>
            </a:r>
          </a:p>
          <a:p>
            <a:pPr lvl="1"/>
            <a:endParaRPr lang="en-US" smtClean="0"/>
          </a:p>
          <a:p>
            <a:pPr lvl="1"/>
            <a:endParaRPr lang="en-US" smtClean="0"/>
          </a:p>
          <a:p>
            <a:pPr lvl="1"/>
            <a:endParaRPr lang="en-US"/>
          </a:p>
        </p:txBody>
      </p:sp>
      <p:pic>
        <p:nvPicPr>
          <p:cNvPr id="7" name="Image 6"/>
          <p:cNvPicPr>
            <a:picLocks noChangeAspect="1"/>
          </p:cNvPicPr>
          <p:nvPr/>
        </p:nvPicPr>
        <p:blipFill>
          <a:blip r:embed="rId2"/>
          <a:stretch>
            <a:fillRect/>
          </a:stretch>
        </p:blipFill>
        <p:spPr>
          <a:xfrm>
            <a:off x="626627" y="2032000"/>
            <a:ext cx="6647298" cy="2092325"/>
          </a:xfrm>
          <a:prstGeom prst="rect">
            <a:avLst/>
          </a:prstGeom>
          <a:solidFill>
            <a:schemeClr val="accent6">
              <a:lumMod val="40000"/>
              <a:lumOff val="60000"/>
            </a:schemeClr>
          </a:solidFill>
        </p:spPr>
      </p:pic>
      <p:sp>
        <p:nvSpPr>
          <p:cNvPr id="8" name="Espace réservé du numéro de diapositive 7"/>
          <p:cNvSpPr>
            <a:spLocks noGrp="1"/>
          </p:cNvSpPr>
          <p:nvPr>
            <p:ph type="sldNum" sz="quarter" idx="12"/>
          </p:nvPr>
        </p:nvSpPr>
        <p:spPr/>
        <p:txBody>
          <a:bodyPr/>
          <a:lstStyle/>
          <a:p>
            <a:pPr eaLnBrk="1" latinLnBrk="0" hangingPunct="1"/>
            <a:fld id="{2C6B1FF6-39B9-40F5-8B67-33C6354A3D4F}" type="slidenum">
              <a:rPr kumimoji="0" lang="en-US" smtClean="0"/>
              <a:pPr eaLnBrk="1" latinLnBrk="0" hangingPunct="1"/>
              <a:t>12</a:t>
            </a:fld>
            <a:endParaRPr kumimoji="0" lang="en-US" dirty="0"/>
          </a:p>
        </p:txBody>
      </p:sp>
    </p:spTree>
    <p:extLst>
      <p:ext uri="{BB962C8B-B14F-4D97-AF65-F5344CB8AC3E}">
        <p14:creationId xmlns:p14="http://schemas.microsoft.com/office/powerpoint/2010/main" val="316082700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XML-RPC Data </a:t>
            </a:r>
            <a:r>
              <a:rPr lang="fr-FR" b="1" dirty="0" err="1" smtClean="0"/>
              <a:t>Model:Struct</a:t>
            </a:r>
            <a:r>
              <a:rPr lang="fr-FR" b="1" dirty="0" smtClean="0"/>
              <a:t> </a:t>
            </a:r>
            <a:r>
              <a:rPr lang="fr-FR" b="1" dirty="0" err="1" smtClean="0"/>
              <a:t>Example</a:t>
            </a:r>
            <a:endParaRPr lang="fr-FR" dirty="0"/>
          </a:p>
        </p:txBody>
      </p:sp>
      <p:sp>
        <p:nvSpPr>
          <p:cNvPr id="3" name="Espace réservé du contenu 2"/>
          <p:cNvSpPr>
            <a:spLocks noGrp="1"/>
          </p:cNvSpPr>
          <p:nvPr>
            <p:ph sz="quarter" idx="1"/>
          </p:nvPr>
        </p:nvSpPr>
        <p:spPr>
          <a:xfrm>
            <a:off x="301752" y="1527048"/>
            <a:ext cx="8503920" cy="901827"/>
          </a:xfrm>
        </p:spPr>
        <p:txBody>
          <a:bodyPr/>
          <a:lstStyle/>
          <a:p>
            <a:r>
              <a:rPr lang="fr-FR" dirty="0" smtClean="0"/>
              <a:t>A </a:t>
            </a:r>
            <a:r>
              <a:rPr lang="fr-FR" dirty="0" err="1" smtClean="0"/>
              <a:t>Struct</a:t>
            </a:r>
            <a:r>
              <a:rPr lang="fr-FR" dirty="0" smtClean="0"/>
              <a:t> </a:t>
            </a:r>
            <a:r>
              <a:rPr lang="fr-FR" dirty="0" err="1" smtClean="0"/>
              <a:t>Example</a:t>
            </a:r>
            <a:r>
              <a:rPr lang="fr-FR" dirty="0" smtClean="0"/>
              <a:t>:</a:t>
            </a:r>
            <a:endParaRPr lang="fr-FR" dirty="0"/>
          </a:p>
        </p:txBody>
      </p:sp>
      <p:pic>
        <p:nvPicPr>
          <p:cNvPr id="8" name="Image 7"/>
          <p:cNvPicPr>
            <a:picLocks noChangeAspect="1"/>
          </p:cNvPicPr>
          <p:nvPr/>
        </p:nvPicPr>
        <p:blipFill>
          <a:blip r:embed="rId2"/>
          <a:stretch>
            <a:fillRect/>
          </a:stretch>
        </p:blipFill>
        <p:spPr>
          <a:xfrm>
            <a:off x="952499" y="2174874"/>
            <a:ext cx="4905375" cy="2825751"/>
          </a:xfrm>
          <a:prstGeom prst="rect">
            <a:avLst/>
          </a:prstGeom>
          <a:solidFill>
            <a:schemeClr val="accent6">
              <a:lumMod val="40000"/>
              <a:lumOff val="60000"/>
            </a:schemeClr>
          </a:solidFill>
        </p:spPr>
      </p:pic>
      <p:sp>
        <p:nvSpPr>
          <p:cNvPr id="9" name="Espace réservé du contenu 2"/>
          <p:cNvSpPr txBox="1">
            <a:spLocks/>
          </p:cNvSpPr>
          <p:nvPr/>
        </p:nvSpPr>
        <p:spPr>
          <a:xfrm>
            <a:off x="490982" y="5054409"/>
            <a:ext cx="8503920" cy="901827"/>
          </a:xfrm>
          <a:prstGeom prst="rect">
            <a:avLst/>
          </a:prstGeom>
        </p:spPr>
        <p:txBody>
          <a:bodyPr vert="horz">
            <a:normAutofit/>
          </a:bodyPr>
          <a:lst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pPr lvl="1"/>
            <a:r>
              <a:rPr lang="en-US" smtClean="0"/>
              <a:t>Structs can contain other structs, or even arrays </a:t>
            </a:r>
          </a:p>
          <a:p>
            <a:pPr lvl="1"/>
            <a:r>
              <a:rPr lang="en-US" smtClean="0"/>
              <a:t>Arrays can also contain structs </a:t>
            </a:r>
          </a:p>
          <a:p>
            <a:pPr lvl="1"/>
            <a:endParaRPr lang="en-US" smtClean="0"/>
          </a:p>
          <a:p>
            <a:endParaRPr lang="en-US"/>
          </a:p>
        </p:txBody>
      </p:sp>
      <p:sp>
        <p:nvSpPr>
          <p:cNvPr id="11" name="Espace réservé du numéro de diapositive 10"/>
          <p:cNvSpPr>
            <a:spLocks noGrp="1"/>
          </p:cNvSpPr>
          <p:nvPr>
            <p:ph type="sldNum" sz="quarter" idx="12"/>
          </p:nvPr>
        </p:nvSpPr>
        <p:spPr/>
        <p:txBody>
          <a:bodyPr/>
          <a:lstStyle/>
          <a:p>
            <a:pPr eaLnBrk="1" latinLnBrk="0" hangingPunct="1"/>
            <a:fld id="{2C6B1FF6-39B9-40F5-8B67-33C6354A3D4F}" type="slidenum">
              <a:rPr kumimoji="0" lang="en-US" smtClean="0"/>
              <a:pPr eaLnBrk="1" latinLnBrk="0" hangingPunct="1"/>
              <a:t>13</a:t>
            </a:fld>
            <a:endParaRPr kumimoji="0" lang="en-US" dirty="0"/>
          </a:p>
        </p:txBody>
      </p:sp>
    </p:spTree>
    <p:extLst>
      <p:ext uri="{BB962C8B-B14F-4D97-AF65-F5344CB8AC3E}">
        <p14:creationId xmlns:p14="http://schemas.microsoft.com/office/powerpoint/2010/main" val="328572559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b="1" dirty="0"/>
              <a:t>XML-RPC </a:t>
            </a:r>
            <a:r>
              <a:rPr lang="fr-FR" b="1" dirty="0" err="1"/>
              <a:t>Request</a:t>
            </a:r>
            <a:r>
              <a:rPr lang="fr-FR" b="1" dirty="0"/>
              <a:t> Structure </a:t>
            </a:r>
            <a:endParaRPr lang="fr-FR" dirty="0"/>
          </a:p>
        </p:txBody>
      </p:sp>
      <p:sp>
        <p:nvSpPr>
          <p:cNvPr id="3" name="Espace réservé du contenu 2"/>
          <p:cNvSpPr>
            <a:spLocks noGrp="1"/>
          </p:cNvSpPr>
          <p:nvPr>
            <p:ph sz="quarter" idx="1"/>
          </p:nvPr>
        </p:nvSpPr>
        <p:spPr/>
        <p:txBody>
          <a:bodyPr>
            <a:normAutofit lnSpcReduction="10000"/>
          </a:bodyPr>
          <a:lstStyle/>
          <a:p>
            <a:r>
              <a:rPr lang="en-US" dirty="0" smtClean="0"/>
              <a:t>Requests are a combination of XML content and HTTP headers.</a:t>
            </a:r>
          </a:p>
          <a:p>
            <a:r>
              <a:rPr lang="en-US" dirty="0" smtClean="0"/>
              <a:t>The XML content </a:t>
            </a:r>
          </a:p>
          <a:p>
            <a:pPr lvl="1"/>
            <a:r>
              <a:rPr lang="en-US" dirty="0" smtClean="0"/>
              <a:t>uses the data typing structure to pass parameters </a:t>
            </a:r>
          </a:p>
          <a:p>
            <a:pPr lvl="1"/>
            <a:r>
              <a:rPr lang="en-US" dirty="0" smtClean="0"/>
              <a:t>Contains information identifying the procedure being called </a:t>
            </a:r>
          </a:p>
          <a:p>
            <a:r>
              <a:rPr lang="en-US" dirty="0" smtClean="0"/>
              <a:t>HTTP headers provide a wrapper for passing the request over the Web </a:t>
            </a:r>
          </a:p>
          <a:p>
            <a:r>
              <a:rPr lang="en-US" dirty="0" smtClean="0"/>
              <a:t>A request contains a single XML document, </a:t>
            </a:r>
          </a:p>
          <a:p>
            <a:pPr lvl="1"/>
            <a:r>
              <a:rPr lang="en-US" dirty="0" smtClean="0"/>
              <a:t>whose root element is a </a:t>
            </a:r>
            <a:r>
              <a:rPr lang="en-US" dirty="0" err="1" smtClean="0"/>
              <a:t>methodCall</a:t>
            </a:r>
            <a:r>
              <a:rPr lang="en-US" dirty="0" smtClean="0"/>
              <a:t> </a:t>
            </a:r>
          </a:p>
          <a:p>
            <a:pPr lvl="1"/>
            <a:r>
              <a:rPr lang="en-US" dirty="0" smtClean="0"/>
              <a:t>Each </a:t>
            </a:r>
            <a:r>
              <a:rPr lang="en-US" dirty="0" err="1" smtClean="0"/>
              <a:t>methodCall</a:t>
            </a:r>
            <a:r>
              <a:rPr lang="en-US" dirty="0" smtClean="0"/>
              <a:t> element contains a </a:t>
            </a:r>
            <a:r>
              <a:rPr lang="en-US" dirty="0" err="1" smtClean="0"/>
              <a:t>methodName</a:t>
            </a:r>
            <a:r>
              <a:rPr lang="en-US" dirty="0" smtClean="0"/>
              <a:t> element and a </a:t>
            </a:r>
            <a:r>
              <a:rPr lang="en-US" dirty="0" err="1" smtClean="0"/>
              <a:t>params</a:t>
            </a:r>
            <a:r>
              <a:rPr lang="en-US" dirty="0" smtClean="0"/>
              <a:t> element </a:t>
            </a:r>
          </a:p>
          <a:p>
            <a:pPr lvl="1"/>
            <a:endParaRPr lang="en-US" dirty="0"/>
          </a:p>
        </p:txBody>
      </p:sp>
      <p:sp>
        <p:nvSpPr>
          <p:cNvPr id="4" name="Espace réservé du numéro de diapositive 3"/>
          <p:cNvSpPr>
            <a:spLocks noGrp="1"/>
          </p:cNvSpPr>
          <p:nvPr>
            <p:ph type="sldNum" sz="quarter" idx="12"/>
          </p:nvPr>
        </p:nvSpPr>
        <p:spPr/>
        <p:txBody>
          <a:bodyPr/>
          <a:lstStyle/>
          <a:p>
            <a:pPr eaLnBrk="1" latinLnBrk="0" hangingPunct="1"/>
            <a:fld id="{2C6B1FF6-39B9-40F5-8B67-33C6354A3D4F}" type="slidenum">
              <a:rPr kumimoji="0" lang="en-US" smtClean="0"/>
              <a:pPr eaLnBrk="1" latinLnBrk="0" hangingPunct="1"/>
              <a:t>14</a:t>
            </a:fld>
            <a:endParaRPr kumimoji="0" lang="en-US" dirty="0"/>
          </a:p>
        </p:txBody>
      </p:sp>
    </p:spTree>
    <p:extLst>
      <p:ext uri="{BB962C8B-B14F-4D97-AF65-F5344CB8AC3E}">
        <p14:creationId xmlns:p14="http://schemas.microsoft.com/office/powerpoint/2010/main" val="257070289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XML-RPC </a:t>
            </a:r>
            <a:r>
              <a:rPr lang="fr-FR" b="1" dirty="0" err="1"/>
              <a:t>Request</a:t>
            </a:r>
            <a:r>
              <a:rPr lang="fr-FR" b="1" dirty="0"/>
              <a:t> </a:t>
            </a:r>
            <a:r>
              <a:rPr lang="fr-FR" b="1" dirty="0" err="1" smtClean="0"/>
              <a:t>Example</a:t>
            </a:r>
            <a:endParaRPr lang="fr-FR" dirty="0"/>
          </a:p>
        </p:txBody>
      </p:sp>
      <p:sp>
        <p:nvSpPr>
          <p:cNvPr id="3" name="Espace réservé du contenu 2"/>
          <p:cNvSpPr>
            <a:spLocks noGrp="1"/>
          </p:cNvSpPr>
          <p:nvPr>
            <p:ph sz="quarter" idx="1"/>
          </p:nvPr>
        </p:nvSpPr>
        <p:spPr>
          <a:xfrm>
            <a:off x="301752" y="1527048"/>
            <a:ext cx="8503920" cy="1171702"/>
          </a:xfrm>
        </p:spPr>
        <p:txBody>
          <a:bodyPr/>
          <a:lstStyle/>
          <a:p>
            <a:r>
              <a:rPr lang="fr-FR" dirty="0" err="1"/>
              <a:t>C</a:t>
            </a:r>
            <a:r>
              <a:rPr lang="fr-FR" dirty="0" err="1" smtClean="0"/>
              <a:t>ircleArea</a:t>
            </a:r>
            <a:r>
              <a:rPr lang="fr-FR" dirty="0" smtClean="0"/>
              <a:t> </a:t>
            </a:r>
            <a:r>
              <a:rPr lang="fr-FR" dirty="0"/>
              <a:t>, </a:t>
            </a:r>
            <a:r>
              <a:rPr lang="fr-FR" dirty="0" err="1" smtClean="0"/>
              <a:t>takes</a:t>
            </a:r>
            <a:r>
              <a:rPr lang="fr-FR" dirty="0" smtClean="0"/>
              <a:t> </a:t>
            </a:r>
            <a:r>
              <a:rPr lang="fr-FR" dirty="0"/>
              <a:t>a Double </a:t>
            </a:r>
            <a:r>
              <a:rPr lang="fr-FR" dirty="0" err="1"/>
              <a:t>parameter</a:t>
            </a:r>
            <a:r>
              <a:rPr lang="fr-FR" dirty="0"/>
              <a:t> (for the radius), the XML-RPC </a:t>
            </a:r>
            <a:r>
              <a:rPr lang="fr-FR" dirty="0" err="1"/>
              <a:t>request</a:t>
            </a:r>
            <a:r>
              <a:rPr lang="fr-FR" dirty="0"/>
              <a:t> </a:t>
            </a:r>
            <a:r>
              <a:rPr lang="fr-FR" dirty="0" err="1"/>
              <a:t>would</a:t>
            </a:r>
            <a:r>
              <a:rPr lang="fr-FR" dirty="0"/>
              <a:t> look </a:t>
            </a:r>
            <a:r>
              <a:rPr lang="fr-FR" dirty="0" err="1"/>
              <a:t>like</a:t>
            </a:r>
            <a:r>
              <a:rPr lang="fr-FR" dirty="0"/>
              <a:t> </a:t>
            </a:r>
          </a:p>
          <a:p>
            <a:endParaRPr lang="fr-FR" dirty="0"/>
          </a:p>
        </p:txBody>
      </p:sp>
      <p:pic>
        <p:nvPicPr>
          <p:cNvPr id="5" name="Image 4"/>
          <p:cNvPicPr>
            <a:picLocks noChangeAspect="1"/>
          </p:cNvPicPr>
          <p:nvPr/>
        </p:nvPicPr>
        <p:blipFill>
          <a:blip r:embed="rId2"/>
          <a:stretch>
            <a:fillRect/>
          </a:stretch>
        </p:blipFill>
        <p:spPr>
          <a:xfrm>
            <a:off x="619124" y="2546350"/>
            <a:ext cx="5476875" cy="3232272"/>
          </a:xfrm>
          <a:prstGeom prst="rect">
            <a:avLst/>
          </a:prstGeom>
          <a:solidFill>
            <a:schemeClr val="accent6">
              <a:lumMod val="40000"/>
              <a:lumOff val="60000"/>
            </a:schemeClr>
          </a:solidFill>
        </p:spPr>
      </p:pic>
      <p:sp>
        <p:nvSpPr>
          <p:cNvPr id="7" name="Rectangle 6"/>
          <p:cNvSpPr/>
          <p:nvPr/>
        </p:nvSpPr>
        <p:spPr>
          <a:xfrm>
            <a:off x="6488026" y="2665710"/>
            <a:ext cx="1762021" cy="1077218"/>
          </a:xfrm>
          <a:prstGeom prst="rect">
            <a:avLst/>
          </a:prstGeom>
        </p:spPr>
        <p:style>
          <a:lnRef idx="1">
            <a:schemeClr val="accent1"/>
          </a:lnRef>
          <a:fillRef idx="3">
            <a:schemeClr val="accent1"/>
          </a:fillRef>
          <a:effectRef idx="2">
            <a:schemeClr val="accent1"/>
          </a:effectRef>
          <a:fontRef idx="minor">
            <a:schemeClr val="lt1"/>
          </a:fontRef>
        </p:style>
        <p:txBody>
          <a:bodyPr wrap="none" lIns="91440" tIns="45720" rIns="91440" bIns="45720">
            <a:spAutoFit/>
          </a:bodyPr>
          <a:lstStyle/>
          <a:p>
            <a:pPr algn="ctr"/>
            <a:r>
              <a:rPr lang="fr-FR" sz="32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HTTP </a:t>
            </a:r>
          </a:p>
          <a:p>
            <a:pPr algn="ctr"/>
            <a:r>
              <a:rPr lang="fr-FR" sz="32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Header</a:t>
            </a:r>
            <a:endParaRPr lang="fr-FR" sz="32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0" name="Accolade fermante 9"/>
          <p:cNvSpPr/>
          <p:nvPr/>
        </p:nvSpPr>
        <p:spPr>
          <a:xfrm>
            <a:off x="3111500" y="2698750"/>
            <a:ext cx="3376525" cy="1044178"/>
          </a:xfrm>
          <a:prstGeom prst="rightBrace">
            <a:avLst>
              <a:gd name="adj1" fmla="val 8333"/>
              <a:gd name="adj2" fmla="val 48480"/>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11" name="Accolade fermante 10"/>
          <p:cNvSpPr/>
          <p:nvPr/>
        </p:nvSpPr>
        <p:spPr>
          <a:xfrm>
            <a:off x="4549776" y="4041774"/>
            <a:ext cx="1938250" cy="1736847"/>
          </a:xfrm>
          <a:prstGeom prst="rightBrace">
            <a:avLst>
              <a:gd name="adj1" fmla="val 8333"/>
              <a:gd name="adj2" fmla="val 48480"/>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12" name="Rectangle 11"/>
          <p:cNvSpPr/>
          <p:nvPr/>
        </p:nvSpPr>
        <p:spPr>
          <a:xfrm>
            <a:off x="6548346" y="4445595"/>
            <a:ext cx="2287806" cy="1077218"/>
          </a:xfrm>
          <a:prstGeom prst="rect">
            <a:avLst/>
          </a:prstGeom>
        </p:spPr>
        <p:style>
          <a:lnRef idx="1">
            <a:schemeClr val="accent1"/>
          </a:lnRef>
          <a:fillRef idx="3">
            <a:schemeClr val="accent1"/>
          </a:fillRef>
          <a:effectRef idx="2">
            <a:schemeClr val="accent1"/>
          </a:effectRef>
          <a:fontRef idx="minor">
            <a:schemeClr val="lt1"/>
          </a:fontRef>
        </p:style>
        <p:txBody>
          <a:bodyPr wrap="none" lIns="91440" tIns="45720" rIns="91440" bIns="45720">
            <a:spAutoFit/>
          </a:bodyPr>
          <a:lstStyle/>
          <a:p>
            <a:pPr algn="ctr"/>
            <a:r>
              <a:rPr lang="fr-FR" sz="32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XML-RPC</a:t>
            </a:r>
            <a:br>
              <a:rPr lang="fr-FR" sz="32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br>
            <a:r>
              <a:rPr lang="fr-FR" sz="3200"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Request</a:t>
            </a:r>
            <a:endParaRPr lang="fr-FR" sz="32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3" name="Espace réservé du numéro de diapositive 12"/>
          <p:cNvSpPr>
            <a:spLocks noGrp="1"/>
          </p:cNvSpPr>
          <p:nvPr>
            <p:ph type="sldNum" sz="quarter" idx="12"/>
          </p:nvPr>
        </p:nvSpPr>
        <p:spPr/>
        <p:txBody>
          <a:bodyPr/>
          <a:lstStyle/>
          <a:p>
            <a:pPr eaLnBrk="1" latinLnBrk="0" hangingPunct="1"/>
            <a:fld id="{2C6B1FF6-39B9-40F5-8B67-33C6354A3D4F}" type="slidenum">
              <a:rPr kumimoji="0" lang="en-US" smtClean="0"/>
              <a:pPr eaLnBrk="1" latinLnBrk="0" hangingPunct="1"/>
              <a:t>15</a:t>
            </a:fld>
            <a:endParaRPr kumimoji="0" lang="en-US" dirty="0"/>
          </a:p>
        </p:txBody>
      </p:sp>
    </p:spTree>
    <p:extLst>
      <p:ext uri="{BB962C8B-B14F-4D97-AF65-F5344CB8AC3E}">
        <p14:creationId xmlns:p14="http://schemas.microsoft.com/office/powerpoint/2010/main" val="351524476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b="1" dirty="0" smtClean="0"/>
              <a:t>XML-RPC </a:t>
            </a:r>
            <a:r>
              <a:rPr lang="fr-FR" b="1" dirty="0" err="1" smtClean="0"/>
              <a:t>Response</a:t>
            </a:r>
            <a:r>
              <a:rPr lang="fr-FR" b="1" dirty="0" smtClean="0"/>
              <a:t> Structure </a:t>
            </a:r>
            <a:endParaRPr lang="fr-FR" dirty="0"/>
          </a:p>
        </p:txBody>
      </p:sp>
      <p:sp>
        <p:nvSpPr>
          <p:cNvPr id="3" name="Espace réservé du contenu 2"/>
          <p:cNvSpPr>
            <a:spLocks noGrp="1"/>
          </p:cNvSpPr>
          <p:nvPr>
            <p:ph sz="quarter" idx="1"/>
          </p:nvPr>
        </p:nvSpPr>
        <p:spPr/>
        <p:txBody>
          <a:bodyPr/>
          <a:lstStyle/>
          <a:p>
            <a:r>
              <a:rPr lang="en-US" smtClean="0"/>
              <a:t>much like requests, but we distinguish two possible cases: </a:t>
            </a:r>
          </a:p>
          <a:p>
            <a:pPr lvl="1"/>
            <a:r>
              <a:rPr lang="en-US" smtClean="0"/>
              <a:t>If the response is successful :</a:t>
            </a:r>
          </a:p>
          <a:p>
            <a:pPr lvl="2"/>
            <a:r>
              <a:rPr lang="en-US" smtClean="0"/>
              <a:t>the procedure was found, executed correctly, and returned results </a:t>
            </a:r>
          </a:p>
          <a:p>
            <a:pPr lvl="1"/>
            <a:r>
              <a:rPr lang="en-US" smtClean="0"/>
              <a:t>If there was a problem in processing the XML-RPC request </a:t>
            </a:r>
          </a:p>
          <a:p>
            <a:pPr lvl="2"/>
            <a:r>
              <a:rPr lang="en-US" smtClean="0"/>
              <a:t>The result will containt a fault message</a:t>
            </a:r>
          </a:p>
          <a:p>
            <a:pPr lvl="1"/>
            <a:endParaRPr lang="en-US" smtClean="0"/>
          </a:p>
          <a:p>
            <a:pPr lvl="2"/>
            <a:endParaRPr lang="en-US" smtClean="0"/>
          </a:p>
          <a:p>
            <a:pPr lvl="1"/>
            <a:endParaRPr lang="en-US"/>
          </a:p>
        </p:txBody>
      </p:sp>
      <p:sp>
        <p:nvSpPr>
          <p:cNvPr id="4" name="Espace réservé du numéro de diapositive 3"/>
          <p:cNvSpPr>
            <a:spLocks noGrp="1"/>
          </p:cNvSpPr>
          <p:nvPr>
            <p:ph type="sldNum" sz="quarter" idx="12"/>
          </p:nvPr>
        </p:nvSpPr>
        <p:spPr/>
        <p:txBody>
          <a:bodyPr/>
          <a:lstStyle/>
          <a:p>
            <a:pPr eaLnBrk="1" latinLnBrk="0" hangingPunct="1"/>
            <a:fld id="{2C6B1FF6-39B9-40F5-8B67-33C6354A3D4F}" type="slidenum">
              <a:rPr kumimoji="0" lang="en-US" smtClean="0"/>
              <a:pPr eaLnBrk="1" latinLnBrk="0" hangingPunct="1"/>
              <a:t>16</a:t>
            </a:fld>
            <a:endParaRPr kumimoji="0" lang="en-US" dirty="0"/>
          </a:p>
        </p:txBody>
      </p:sp>
    </p:spTree>
    <p:extLst>
      <p:ext uri="{BB962C8B-B14F-4D97-AF65-F5344CB8AC3E}">
        <p14:creationId xmlns:p14="http://schemas.microsoft.com/office/powerpoint/2010/main" val="15715125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XML-RPC </a:t>
            </a:r>
            <a:r>
              <a:rPr lang="fr-FR" b="1" dirty="0" err="1"/>
              <a:t>Response</a:t>
            </a:r>
            <a:r>
              <a:rPr lang="fr-FR" b="1" dirty="0"/>
              <a:t> </a:t>
            </a:r>
            <a:r>
              <a:rPr lang="fr-FR" b="1" dirty="0" smtClean="0"/>
              <a:t>: </a:t>
            </a:r>
            <a:r>
              <a:rPr lang="fr-FR" b="1" dirty="0" err="1" smtClean="0"/>
              <a:t>Success</a:t>
            </a:r>
            <a:endParaRPr lang="fr-FR" dirty="0"/>
          </a:p>
        </p:txBody>
      </p:sp>
      <p:sp>
        <p:nvSpPr>
          <p:cNvPr id="3" name="Espace réservé du contenu 2"/>
          <p:cNvSpPr>
            <a:spLocks noGrp="1"/>
          </p:cNvSpPr>
          <p:nvPr>
            <p:ph sz="quarter" idx="1"/>
          </p:nvPr>
        </p:nvSpPr>
        <p:spPr>
          <a:xfrm>
            <a:off x="301752" y="1527048"/>
            <a:ext cx="8503920" cy="2028952"/>
          </a:xfrm>
        </p:spPr>
        <p:txBody>
          <a:bodyPr/>
          <a:lstStyle/>
          <a:p>
            <a:r>
              <a:rPr lang="fr-FR" dirty="0" smtClean="0"/>
              <a:t>The </a:t>
            </a:r>
            <a:r>
              <a:rPr lang="fr-FR" dirty="0" err="1" smtClean="0"/>
              <a:t>response</a:t>
            </a:r>
            <a:r>
              <a:rPr lang="fr-FR" dirty="0" smtClean="0"/>
              <a:t> </a:t>
            </a:r>
            <a:r>
              <a:rPr lang="fr-FR" dirty="0" err="1" smtClean="0"/>
              <a:t>will</a:t>
            </a:r>
            <a:r>
              <a:rPr lang="fr-FR" dirty="0" smtClean="0"/>
              <a:t> look </a:t>
            </a:r>
            <a:r>
              <a:rPr lang="fr-FR" dirty="0" err="1" smtClean="0"/>
              <a:t>like</a:t>
            </a:r>
            <a:r>
              <a:rPr lang="fr-FR" dirty="0" smtClean="0"/>
              <a:t> the </a:t>
            </a:r>
            <a:r>
              <a:rPr lang="fr-FR" dirty="0" err="1" smtClean="0"/>
              <a:t>request</a:t>
            </a:r>
            <a:endParaRPr lang="fr-FR" dirty="0" smtClean="0"/>
          </a:p>
          <a:p>
            <a:pPr lvl="1"/>
            <a:r>
              <a:rPr lang="fr-FR" dirty="0" smtClean="0"/>
              <a:t>The </a:t>
            </a:r>
            <a:r>
              <a:rPr lang="fr-FR" dirty="0" err="1"/>
              <a:t>methodCall</a:t>
            </a:r>
            <a:r>
              <a:rPr lang="fr-FR" dirty="0"/>
              <a:t> </a:t>
            </a:r>
            <a:r>
              <a:rPr lang="fr-FR" dirty="0" err="1"/>
              <a:t>element</a:t>
            </a:r>
            <a:r>
              <a:rPr lang="fr-FR" dirty="0"/>
              <a:t> </a:t>
            </a:r>
            <a:r>
              <a:rPr lang="fr-FR" dirty="0" err="1"/>
              <a:t>is</a:t>
            </a:r>
            <a:r>
              <a:rPr lang="fr-FR" dirty="0"/>
              <a:t> </a:t>
            </a:r>
            <a:r>
              <a:rPr lang="fr-FR" dirty="0" err="1"/>
              <a:t>replaced</a:t>
            </a:r>
            <a:r>
              <a:rPr lang="fr-FR" dirty="0"/>
              <a:t> by a </a:t>
            </a:r>
            <a:r>
              <a:rPr lang="fr-FR" dirty="0" err="1"/>
              <a:t>methodResponse</a:t>
            </a:r>
            <a:r>
              <a:rPr lang="fr-FR" dirty="0"/>
              <a:t> </a:t>
            </a:r>
            <a:r>
              <a:rPr lang="fr-FR" dirty="0" err="1"/>
              <a:t>element</a:t>
            </a:r>
            <a:r>
              <a:rPr lang="fr-FR" dirty="0"/>
              <a:t> </a:t>
            </a:r>
            <a:endParaRPr lang="fr-FR" dirty="0" smtClean="0"/>
          </a:p>
          <a:p>
            <a:pPr lvl="1"/>
            <a:r>
              <a:rPr lang="fr-FR" dirty="0"/>
              <a:t>T</a:t>
            </a:r>
            <a:r>
              <a:rPr lang="fr-FR" dirty="0" smtClean="0"/>
              <a:t>here </a:t>
            </a:r>
            <a:r>
              <a:rPr lang="fr-FR" dirty="0" err="1"/>
              <a:t>is</a:t>
            </a:r>
            <a:r>
              <a:rPr lang="fr-FR" dirty="0"/>
              <a:t> no </a:t>
            </a:r>
            <a:r>
              <a:rPr lang="fr-FR" dirty="0" err="1"/>
              <a:t>methodName</a:t>
            </a:r>
            <a:r>
              <a:rPr lang="fr-FR" dirty="0"/>
              <a:t> </a:t>
            </a:r>
            <a:r>
              <a:rPr lang="fr-FR" dirty="0" err="1"/>
              <a:t>element</a:t>
            </a:r>
            <a:r>
              <a:rPr lang="fr-FR" dirty="0"/>
              <a:t> </a:t>
            </a:r>
          </a:p>
          <a:p>
            <a:pPr lvl="1"/>
            <a:endParaRPr lang="fr-FR" dirty="0"/>
          </a:p>
          <a:p>
            <a:pPr lvl="1"/>
            <a:endParaRPr lang="fr-FR" dirty="0"/>
          </a:p>
        </p:txBody>
      </p:sp>
      <p:pic>
        <p:nvPicPr>
          <p:cNvPr id="4" name="Image 3"/>
          <p:cNvPicPr>
            <a:picLocks noChangeAspect="1"/>
          </p:cNvPicPr>
          <p:nvPr/>
        </p:nvPicPr>
        <p:blipFill>
          <a:blip r:embed="rId2"/>
          <a:stretch>
            <a:fillRect/>
          </a:stretch>
        </p:blipFill>
        <p:spPr>
          <a:xfrm>
            <a:off x="1219200" y="3279774"/>
            <a:ext cx="6661662" cy="2085975"/>
          </a:xfrm>
          <a:prstGeom prst="rect">
            <a:avLst/>
          </a:prstGeom>
          <a:solidFill>
            <a:schemeClr val="accent6">
              <a:lumMod val="40000"/>
              <a:lumOff val="60000"/>
            </a:schemeClr>
          </a:solidFill>
        </p:spPr>
      </p:pic>
      <p:sp>
        <p:nvSpPr>
          <p:cNvPr id="6" name="Espace réservé du numéro de diapositive 5"/>
          <p:cNvSpPr>
            <a:spLocks noGrp="1"/>
          </p:cNvSpPr>
          <p:nvPr>
            <p:ph type="sldNum" sz="quarter" idx="12"/>
          </p:nvPr>
        </p:nvSpPr>
        <p:spPr/>
        <p:txBody>
          <a:bodyPr/>
          <a:lstStyle/>
          <a:p>
            <a:pPr eaLnBrk="1" latinLnBrk="0" hangingPunct="1"/>
            <a:fld id="{2C6B1FF6-39B9-40F5-8B67-33C6354A3D4F}" type="slidenum">
              <a:rPr kumimoji="0" lang="en-US" smtClean="0"/>
              <a:pPr eaLnBrk="1" latinLnBrk="0" hangingPunct="1"/>
              <a:t>17</a:t>
            </a:fld>
            <a:endParaRPr kumimoji="0" lang="en-US" dirty="0"/>
          </a:p>
        </p:txBody>
      </p:sp>
      <p:grpSp>
        <p:nvGrpSpPr>
          <p:cNvPr id="7" name="Grouper 6"/>
          <p:cNvGrpSpPr/>
          <p:nvPr/>
        </p:nvGrpSpPr>
        <p:grpSpPr>
          <a:xfrm>
            <a:off x="997139" y="5465705"/>
            <a:ext cx="7223125" cy="1107996"/>
            <a:chOff x="682625" y="5127625"/>
            <a:chExt cx="7223125" cy="1107996"/>
          </a:xfrm>
        </p:grpSpPr>
        <p:sp>
          <p:nvSpPr>
            <p:cNvPr id="8" name="ZoneTexte 7"/>
            <p:cNvSpPr txBox="1"/>
            <p:nvPr/>
          </p:nvSpPr>
          <p:spPr>
            <a:xfrm>
              <a:off x="682625" y="5127625"/>
              <a:ext cx="7223124" cy="461665"/>
            </a:xfrm>
            <a:prstGeom prst="rect">
              <a:avLst/>
            </a:prstGeom>
            <a:solidFill>
              <a:schemeClr val="accent1">
                <a:lumMod val="60000"/>
                <a:lumOff val="40000"/>
              </a:schemeClr>
            </a:solidFill>
          </p:spPr>
          <p:txBody>
            <a:bodyPr wrap="square" rtlCol="0">
              <a:spAutoFit/>
            </a:bodyPr>
            <a:lstStyle/>
            <a:p>
              <a:r>
                <a:rPr lang="fr-FR" sz="2400" dirty="0" err="1" smtClean="0"/>
                <a:t>Remark</a:t>
              </a:r>
              <a:endParaRPr lang="fr-FR" sz="2400" dirty="0"/>
            </a:p>
          </p:txBody>
        </p:sp>
        <p:sp>
          <p:nvSpPr>
            <p:cNvPr id="9" name="Rectangle 8"/>
            <p:cNvSpPr/>
            <p:nvPr/>
          </p:nvSpPr>
          <p:spPr>
            <a:xfrm>
              <a:off x="682626" y="5589290"/>
              <a:ext cx="7223124" cy="646331"/>
            </a:xfrm>
            <a:prstGeom prst="rect">
              <a:avLst/>
            </a:prstGeom>
            <a:solidFill>
              <a:schemeClr val="accent1">
                <a:lumMod val="20000"/>
                <a:lumOff val="80000"/>
              </a:schemeClr>
            </a:solidFill>
          </p:spPr>
          <p:txBody>
            <a:bodyPr wrap="square">
              <a:spAutoFit/>
            </a:bodyPr>
            <a:lstStyle/>
            <a:p>
              <a:r>
                <a:rPr lang="fr-FR" dirty="0"/>
                <a:t>An XML-RPC </a:t>
              </a:r>
              <a:r>
                <a:rPr lang="fr-FR" dirty="0" err="1"/>
                <a:t>response</a:t>
              </a:r>
              <a:r>
                <a:rPr lang="fr-FR" dirty="0"/>
                <a:t> </a:t>
              </a:r>
              <a:r>
                <a:rPr lang="fr-FR" dirty="0" err="1"/>
                <a:t>can</a:t>
              </a:r>
              <a:r>
                <a:rPr lang="fr-FR" dirty="0"/>
                <a:t> </a:t>
              </a:r>
              <a:r>
                <a:rPr lang="fr-FR" dirty="0" err="1"/>
                <a:t>only</a:t>
              </a:r>
              <a:r>
                <a:rPr lang="fr-FR" dirty="0"/>
                <a:t> </a:t>
              </a:r>
              <a:r>
                <a:rPr lang="fr-FR" dirty="0" err="1"/>
                <a:t>contain</a:t>
              </a:r>
              <a:r>
                <a:rPr lang="fr-FR" dirty="0"/>
                <a:t> one </a:t>
              </a:r>
              <a:r>
                <a:rPr lang="fr-FR" dirty="0" err="1"/>
                <a:t>parameter</a:t>
              </a:r>
              <a:r>
                <a:rPr lang="fr-FR" dirty="0"/>
                <a:t> (</a:t>
              </a:r>
              <a:r>
                <a:rPr lang="fr-FR" dirty="0" err="1"/>
                <a:t>this</a:t>
              </a:r>
              <a:r>
                <a:rPr lang="fr-FR" dirty="0"/>
                <a:t> </a:t>
              </a:r>
              <a:r>
                <a:rPr lang="fr-FR" dirty="0" err="1"/>
                <a:t>parameter</a:t>
              </a:r>
              <a:r>
                <a:rPr lang="fr-FR" dirty="0"/>
                <a:t>  </a:t>
              </a:r>
              <a:r>
                <a:rPr lang="fr-FR" dirty="0" err="1"/>
                <a:t>can</a:t>
              </a:r>
              <a:r>
                <a:rPr lang="fr-FR" dirty="0"/>
                <a:t> </a:t>
              </a:r>
              <a:r>
                <a:rPr lang="fr-FR" dirty="0" err="1"/>
                <a:t>be</a:t>
              </a:r>
              <a:r>
                <a:rPr lang="fr-FR" dirty="0"/>
                <a:t> an </a:t>
              </a:r>
              <a:r>
                <a:rPr lang="fr-FR" dirty="0" err="1"/>
                <a:t>array</a:t>
              </a:r>
              <a:r>
                <a:rPr lang="fr-FR" dirty="0"/>
                <a:t> or </a:t>
              </a:r>
              <a:r>
                <a:rPr lang="fr-FR" dirty="0" err="1"/>
                <a:t>struct</a:t>
              </a:r>
              <a:r>
                <a:rPr lang="fr-FR" dirty="0"/>
                <a:t>)</a:t>
              </a:r>
            </a:p>
          </p:txBody>
        </p:sp>
      </p:grpSp>
    </p:spTree>
    <p:extLst>
      <p:ext uri="{BB962C8B-B14F-4D97-AF65-F5344CB8AC3E}">
        <p14:creationId xmlns:p14="http://schemas.microsoft.com/office/powerpoint/2010/main" val="28185671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XML-RPC </a:t>
            </a:r>
            <a:r>
              <a:rPr lang="fr-FR" b="1" dirty="0" err="1"/>
              <a:t>Response</a:t>
            </a:r>
            <a:r>
              <a:rPr lang="fr-FR" b="1" dirty="0"/>
              <a:t> </a:t>
            </a:r>
            <a:r>
              <a:rPr lang="fr-FR" b="1" dirty="0" smtClean="0"/>
              <a:t>:</a:t>
            </a:r>
            <a:r>
              <a:rPr lang="fr-FR" b="1" dirty="0" err="1" smtClean="0"/>
              <a:t>Failure</a:t>
            </a:r>
            <a:endParaRPr lang="fr-FR" dirty="0"/>
          </a:p>
        </p:txBody>
      </p:sp>
      <p:sp>
        <p:nvSpPr>
          <p:cNvPr id="3" name="Espace réservé du contenu 2"/>
          <p:cNvSpPr>
            <a:spLocks noGrp="1"/>
          </p:cNvSpPr>
          <p:nvPr>
            <p:ph sz="quarter" idx="1"/>
          </p:nvPr>
        </p:nvSpPr>
        <p:spPr>
          <a:xfrm>
            <a:off x="301752" y="1527048"/>
            <a:ext cx="8503920" cy="3042203"/>
          </a:xfrm>
        </p:spPr>
        <p:txBody>
          <a:bodyPr/>
          <a:lstStyle/>
          <a:p>
            <a:r>
              <a:rPr lang="en-US" dirty="0"/>
              <a:t>T</a:t>
            </a:r>
            <a:r>
              <a:rPr lang="en-US" dirty="0" smtClean="0"/>
              <a:t>he </a:t>
            </a:r>
            <a:r>
              <a:rPr lang="en-US" dirty="0" err="1" smtClean="0"/>
              <a:t>methodResponse</a:t>
            </a:r>
            <a:r>
              <a:rPr lang="en-US" dirty="0" smtClean="0"/>
              <a:t> element will contain a fault element instead of a </a:t>
            </a:r>
            <a:r>
              <a:rPr lang="en-US" dirty="0" err="1" smtClean="0"/>
              <a:t>params</a:t>
            </a:r>
            <a:r>
              <a:rPr lang="en-US" dirty="0" smtClean="0"/>
              <a:t> element </a:t>
            </a:r>
          </a:p>
          <a:p>
            <a:r>
              <a:rPr lang="en-US" dirty="0" smtClean="0"/>
              <a:t>The fault element, like the </a:t>
            </a:r>
            <a:r>
              <a:rPr lang="en-US" dirty="0" err="1" smtClean="0"/>
              <a:t>params</a:t>
            </a:r>
            <a:r>
              <a:rPr lang="en-US" dirty="0" smtClean="0"/>
              <a:t> element, has only a single value </a:t>
            </a:r>
          </a:p>
          <a:p>
            <a:r>
              <a:rPr lang="en-US" dirty="0" smtClean="0"/>
              <a:t>that value indicates that something went wrong </a:t>
            </a:r>
          </a:p>
          <a:p>
            <a:r>
              <a:rPr lang="en-US" dirty="0" smtClean="0"/>
              <a:t>Fault example:</a:t>
            </a:r>
            <a:endParaRPr lang="en-US" dirty="0"/>
          </a:p>
        </p:txBody>
      </p:sp>
      <p:pic>
        <p:nvPicPr>
          <p:cNvPr id="5" name="Image 4"/>
          <p:cNvPicPr>
            <a:picLocks noChangeAspect="1"/>
          </p:cNvPicPr>
          <p:nvPr/>
        </p:nvPicPr>
        <p:blipFill>
          <a:blip r:embed="rId2"/>
          <a:stretch>
            <a:fillRect/>
          </a:stretch>
        </p:blipFill>
        <p:spPr>
          <a:xfrm>
            <a:off x="2184872" y="4404296"/>
            <a:ext cx="4511793" cy="1748522"/>
          </a:xfrm>
          <a:prstGeom prst="rect">
            <a:avLst/>
          </a:prstGeom>
          <a:solidFill>
            <a:schemeClr val="accent6">
              <a:lumMod val="40000"/>
              <a:lumOff val="60000"/>
            </a:schemeClr>
          </a:solidFill>
        </p:spPr>
      </p:pic>
      <p:sp>
        <p:nvSpPr>
          <p:cNvPr id="6" name="Espace réservé du numéro de diapositive 5"/>
          <p:cNvSpPr>
            <a:spLocks noGrp="1"/>
          </p:cNvSpPr>
          <p:nvPr>
            <p:ph type="sldNum" sz="quarter" idx="12"/>
          </p:nvPr>
        </p:nvSpPr>
        <p:spPr/>
        <p:txBody>
          <a:bodyPr/>
          <a:lstStyle/>
          <a:p>
            <a:pPr eaLnBrk="1" latinLnBrk="0" hangingPunct="1"/>
            <a:fld id="{2C6B1FF6-39B9-40F5-8B67-33C6354A3D4F}" type="slidenum">
              <a:rPr kumimoji="0" lang="en-US" smtClean="0"/>
              <a:pPr eaLnBrk="1" latinLnBrk="0" hangingPunct="1"/>
              <a:t>18</a:t>
            </a:fld>
            <a:endParaRPr kumimoji="0" lang="en-US" dirty="0"/>
          </a:p>
        </p:txBody>
      </p:sp>
    </p:spTree>
    <p:extLst>
      <p:ext uri="{BB962C8B-B14F-4D97-AF65-F5344CB8AC3E}">
        <p14:creationId xmlns:p14="http://schemas.microsoft.com/office/powerpoint/2010/main" val="230139609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XML RPC : Pros &amp; Cons</a:t>
            </a:r>
            <a:endParaRPr lang="fr-FR" dirty="0"/>
          </a:p>
        </p:txBody>
      </p:sp>
      <p:sp>
        <p:nvSpPr>
          <p:cNvPr id="3" name="Espace réservé du contenu 2"/>
          <p:cNvSpPr>
            <a:spLocks noGrp="1"/>
          </p:cNvSpPr>
          <p:nvPr>
            <p:ph sz="quarter" idx="1"/>
          </p:nvPr>
        </p:nvSpPr>
        <p:spPr>
          <a:xfrm>
            <a:off x="301752" y="1527047"/>
            <a:ext cx="8503920" cy="4906193"/>
          </a:xfrm>
        </p:spPr>
        <p:txBody>
          <a:bodyPr>
            <a:normAutofit lnSpcReduction="10000"/>
          </a:bodyPr>
          <a:lstStyle/>
          <a:p>
            <a:r>
              <a:rPr lang="en-US" smtClean="0"/>
              <a:t>limitations </a:t>
            </a:r>
          </a:p>
          <a:p>
            <a:pPr lvl="1"/>
            <a:r>
              <a:rPr lang="en-US" smtClean="0"/>
              <a:t>In the world of OOP, XML RPC seems too simple</a:t>
            </a:r>
          </a:p>
          <a:p>
            <a:pPr lvl="1"/>
            <a:r>
              <a:rPr lang="en-US" smtClean="0"/>
              <a:t>Complex types are not represented</a:t>
            </a:r>
          </a:p>
          <a:p>
            <a:pPr lvl="2"/>
            <a:r>
              <a:rPr lang="en-US" smtClean="0"/>
              <a:t>You can, in some cases, use these complex types to represent object structures, but at some point you may find it easier to use SOAP for that kind of complex transfer. </a:t>
            </a:r>
          </a:p>
          <a:p>
            <a:pPr lvl="1"/>
            <a:r>
              <a:rPr lang="en-US" smtClean="0"/>
              <a:t>Does not exploit HTTP well </a:t>
            </a:r>
          </a:p>
          <a:p>
            <a:pPr lvl="2"/>
            <a:r>
              <a:rPr lang="en-US" smtClean="0"/>
              <a:t>All XML-RPC responses use the 200 OK response code, even if a fault is contained in the message </a:t>
            </a:r>
          </a:p>
          <a:p>
            <a:pPr lvl="1"/>
            <a:r>
              <a:rPr lang="en-US" smtClean="0"/>
              <a:t>XML-RPC won't do anything to guarantee that arrays have a consistent number or type of values. You'll need to make sure that you write code that consistently generates the right number and type of output values if consistency is necessary for your application. </a:t>
            </a:r>
          </a:p>
          <a:p>
            <a:pPr lvl="1"/>
            <a:endParaRPr lang="en-US" smtClean="0"/>
          </a:p>
          <a:p>
            <a:pPr lvl="1"/>
            <a:endParaRPr lang="en-US" smtClean="0"/>
          </a:p>
          <a:p>
            <a:pPr lvl="1"/>
            <a:endParaRPr lang="en-US"/>
          </a:p>
        </p:txBody>
      </p:sp>
      <p:sp>
        <p:nvSpPr>
          <p:cNvPr id="4" name="Espace réservé du numéro de diapositive 3"/>
          <p:cNvSpPr>
            <a:spLocks noGrp="1"/>
          </p:cNvSpPr>
          <p:nvPr>
            <p:ph type="sldNum" sz="quarter" idx="12"/>
          </p:nvPr>
        </p:nvSpPr>
        <p:spPr/>
        <p:txBody>
          <a:bodyPr/>
          <a:lstStyle/>
          <a:p>
            <a:pPr eaLnBrk="1" latinLnBrk="0" hangingPunct="1"/>
            <a:fld id="{2C6B1FF6-39B9-40F5-8B67-33C6354A3D4F}" type="slidenum">
              <a:rPr kumimoji="0" lang="en-US" smtClean="0"/>
              <a:pPr eaLnBrk="1" latinLnBrk="0" hangingPunct="1"/>
              <a:t>19</a:t>
            </a:fld>
            <a:endParaRPr kumimoji="0" lang="en-US" dirty="0"/>
          </a:p>
        </p:txBody>
      </p:sp>
    </p:spTree>
    <p:extLst>
      <p:ext uri="{BB962C8B-B14F-4D97-AF65-F5344CB8AC3E}">
        <p14:creationId xmlns:p14="http://schemas.microsoft.com/office/powerpoint/2010/main" val="165311487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b="1" dirty="0"/>
              <a:t>XML-RPC </a:t>
            </a:r>
            <a:r>
              <a:rPr lang="fr-FR" b="1" dirty="0" err="1"/>
              <a:t>Overview</a:t>
            </a:r>
            <a:r>
              <a:rPr lang="fr-FR" b="1" dirty="0"/>
              <a:t> </a:t>
            </a:r>
            <a:endParaRPr lang="fr-FR" dirty="0"/>
          </a:p>
        </p:txBody>
      </p:sp>
      <p:sp>
        <p:nvSpPr>
          <p:cNvPr id="3" name="Espace réservé du contenu 2"/>
          <p:cNvSpPr>
            <a:spLocks noGrp="1"/>
          </p:cNvSpPr>
          <p:nvPr>
            <p:ph sz="quarter" idx="1"/>
          </p:nvPr>
        </p:nvSpPr>
        <p:spPr>
          <a:xfrm>
            <a:off x="301752" y="1527048"/>
            <a:ext cx="8503920" cy="2244852"/>
          </a:xfrm>
        </p:spPr>
        <p:txBody>
          <a:bodyPr/>
          <a:lstStyle/>
          <a:p>
            <a:r>
              <a:rPr lang="en-US" dirty="0"/>
              <a:t>P</a:t>
            </a:r>
            <a:r>
              <a:rPr lang="en-US" dirty="0" smtClean="0"/>
              <a:t>ermits programs to make function or procedure calls across a network </a:t>
            </a:r>
          </a:p>
          <a:p>
            <a:r>
              <a:rPr lang="en-US" dirty="0" smtClean="0"/>
              <a:t>Use HTTP Protocol to pass information from a client computer to a server </a:t>
            </a:r>
          </a:p>
          <a:p>
            <a:pPr lvl="1"/>
            <a:r>
              <a:rPr lang="en-US" dirty="0" smtClean="0"/>
              <a:t>Nature of requests and responses with a small XML vocabulary </a:t>
            </a:r>
          </a:p>
          <a:p>
            <a:endParaRPr lang="en-US" dirty="0" smtClean="0"/>
          </a:p>
          <a:p>
            <a:endParaRPr lang="en-US" dirty="0"/>
          </a:p>
        </p:txBody>
      </p:sp>
      <p:pic>
        <p:nvPicPr>
          <p:cNvPr id="4" name="Image 3" descr="XML-RPC.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4350" y="3771900"/>
            <a:ext cx="5003800" cy="2911475"/>
          </a:xfrm>
          <a:prstGeom prst="rect">
            <a:avLst/>
          </a:prstGeom>
        </p:spPr>
      </p:pic>
      <p:sp>
        <p:nvSpPr>
          <p:cNvPr id="5" name="Espace réservé du numéro de diapositive 4"/>
          <p:cNvSpPr>
            <a:spLocks noGrp="1"/>
          </p:cNvSpPr>
          <p:nvPr>
            <p:ph type="sldNum" sz="quarter" idx="12"/>
          </p:nvPr>
        </p:nvSpPr>
        <p:spPr/>
        <p:txBody>
          <a:bodyPr/>
          <a:lstStyle/>
          <a:p>
            <a:pPr eaLnBrk="1" latinLnBrk="0" hangingPunct="1"/>
            <a:fld id="{2C6B1FF6-39B9-40F5-8B67-33C6354A3D4F}" type="slidenum">
              <a:rPr kumimoji="0" lang="en-US" smtClean="0"/>
              <a:pPr eaLnBrk="1" latinLnBrk="0" hangingPunct="1"/>
              <a:t>2</a:t>
            </a:fld>
            <a:endParaRPr kumimoji="0" lang="en-US" dirty="0"/>
          </a:p>
        </p:txBody>
      </p:sp>
    </p:spTree>
    <p:extLst>
      <p:ext uri="{BB962C8B-B14F-4D97-AF65-F5344CB8AC3E}">
        <p14:creationId xmlns:p14="http://schemas.microsoft.com/office/powerpoint/2010/main" val="396462729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XML-RPC vs SOAP</a:t>
            </a:r>
            <a:endParaRPr lang="fr-FR" dirty="0"/>
          </a:p>
        </p:txBody>
      </p:sp>
      <p:sp>
        <p:nvSpPr>
          <p:cNvPr id="3" name="Espace réservé du numéro de diapositive 2"/>
          <p:cNvSpPr>
            <a:spLocks noGrp="1"/>
          </p:cNvSpPr>
          <p:nvPr>
            <p:ph type="sldNum" sz="quarter" idx="12"/>
          </p:nvPr>
        </p:nvSpPr>
        <p:spPr/>
        <p:txBody>
          <a:bodyPr/>
          <a:lstStyle/>
          <a:p>
            <a:pPr eaLnBrk="1" latinLnBrk="0" hangingPunct="1"/>
            <a:fld id="{2C6B1FF6-39B9-40F5-8B67-33C6354A3D4F}" type="slidenum">
              <a:rPr kumimoji="0" lang="en-US" smtClean="0"/>
              <a:pPr eaLnBrk="1" latinLnBrk="0" hangingPunct="1"/>
              <a:t>20</a:t>
            </a:fld>
            <a:endParaRPr kumimoji="0" lang="en-US" dirty="0"/>
          </a:p>
        </p:txBody>
      </p:sp>
      <p:graphicFrame>
        <p:nvGraphicFramePr>
          <p:cNvPr id="5" name="Diagramme 4"/>
          <p:cNvGraphicFramePr/>
          <p:nvPr>
            <p:extLst>
              <p:ext uri="{D42A27DB-BD31-4B8C-83A1-F6EECF244321}">
                <p14:modId xmlns:p14="http://schemas.microsoft.com/office/powerpoint/2010/main" val="553143781"/>
              </p:ext>
            </p:extLst>
          </p:nvPr>
        </p:nvGraphicFramePr>
        <p:xfrm>
          <a:off x="732660" y="1396999"/>
          <a:ext cx="7880162" cy="5001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2876940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Optional</a:t>
            </a:r>
            <a:r>
              <a:rPr lang="fr-FR" dirty="0" smtClean="0"/>
              <a:t>: XML RPC Cod </a:t>
            </a:r>
            <a:r>
              <a:rPr lang="fr-FR" dirty="0" err="1" smtClean="0"/>
              <a:t>Example</a:t>
            </a:r>
            <a:endParaRPr lang="fr-FR" dirty="0"/>
          </a:p>
        </p:txBody>
      </p:sp>
      <p:sp>
        <p:nvSpPr>
          <p:cNvPr id="3" name="Espace réservé du numéro de diapositive 2"/>
          <p:cNvSpPr>
            <a:spLocks noGrp="1"/>
          </p:cNvSpPr>
          <p:nvPr>
            <p:ph type="sldNum" sz="quarter" idx="12"/>
          </p:nvPr>
        </p:nvSpPr>
        <p:spPr/>
        <p:txBody>
          <a:bodyPr/>
          <a:lstStyle/>
          <a:p>
            <a:pPr eaLnBrk="1" latinLnBrk="0" hangingPunct="1"/>
            <a:fld id="{2C6B1FF6-39B9-40F5-8B67-33C6354A3D4F}" type="slidenum">
              <a:rPr kumimoji="0" lang="en-US" smtClean="0"/>
              <a:pPr eaLnBrk="1" latinLnBrk="0" hangingPunct="1"/>
              <a:t>21</a:t>
            </a:fld>
            <a:endParaRPr kumimoji="0" lang="en-US" dirty="0"/>
          </a:p>
        </p:txBody>
      </p:sp>
      <p:sp>
        <p:nvSpPr>
          <p:cNvPr id="4" name="Espace réservé du contenu 3"/>
          <p:cNvSpPr>
            <a:spLocks noGrp="1"/>
          </p:cNvSpPr>
          <p:nvPr>
            <p:ph sz="quarter" idx="1"/>
          </p:nvPr>
        </p:nvSpPr>
        <p:spPr>
          <a:xfrm>
            <a:off x="301752" y="1527048"/>
            <a:ext cx="8503920" cy="1046819"/>
          </a:xfrm>
        </p:spPr>
        <p:txBody>
          <a:bodyPr/>
          <a:lstStyle/>
          <a:p>
            <a:r>
              <a:rPr lang="fr-FR" dirty="0" smtClean="0"/>
              <a:t>In the </a:t>
            </a:r>
            <a:r>
              <a:rPr lang="fr-FR" dirty="0" err="1" smtClean="0"/>
              <a:t>circle</a:t>
            </a:r>
            <a:r>
              <a:rPr lang="fr-FR" dirty="0"/>
              <a:t> </a:t>
            </a:r>
            <a:r>
              <a:rPr lang="fr-FR" dirty="0" err="1" smtClean="0"/>
              <a:t>example</a:t>
            </a:r>
            <a:r>
              <a:rPr lang="fr-FR" dirty="0" smtClean="0"/>
              <a:t>, </a:t>
            </a:r>
            <a:r>
              <a:rPr lang="fr-FR" dirty="0" err="1" smtClean="0"/>
              <a:t>we</a:t>
            </a:r>
            <a:r>
              <a:rPr lang="fr-FR" dirty="0" smtClean="0"/>
              <a:t> </a:t>
            </a:r>
            <a:r>
              <a:rPr lang="fr-FR" dirty="0" err="1" smtClean="0"/>
              <a:t>need</a:t>
            </a:r>
            <a:r>
              <a:rPr lang="fr-FR" dirty="0" smtClean="0"/>
              <a:t> the </a:t>
            </a:r>
            <a:r>
              <a:rPr lang="fr-FR" dirty="0" err="1" smtClean="0"/>
              <a:t>following</a:t>
            </a:r>
            <a:r>
              <a:rPr lang="fr-FR" dirty="0" smtClean="0"/>
              <a:t> simple </a:t>
            </a:r>
            <a:r>
              <a:rPr lang="fr-FR" dirty="0" err="1" smtClean="0"/>
              <a:t>method</a:t>
            </a:r>
            <a:r>
              <a:rPr lang="fr-FR" dirty="0" smtClean="0"/>
              <a:t>: </a:t>
            </a:r>
            <a:endParaRPr lang="fr-FR" dirty="0"/>
          </a:p>
        </p:txBody>
      </p:sp>
      <p:pic>
        <p:nvPicPr>
          <p:cNvPr id="5" name="Image 4"/>
          <p:cNvPicPr>
            <a:picLocks noChangeAspect="1"/>
          </p:cNvPicPr>
          <p:nvPr/>
        </p:nvPicPr>
        <p:blipFill>
          <a:blip r:embed="rId2"/>
          <a:stretch>
            <a:fillRect/>
          </a:stretch>
        </p:blipFill>
        <p:spPr>
          <a:xfrm>
            <a:off x="311573" y="2573866"/>
            <a:ext cx="6834294" cy="2489817"/>
          </a:xfrm>
          <a:prstGeom prst="rect">
            <a:avLst/>
          </a:prstGeom>
          <a:solidFill>
            <a:schemeClr val="accent6">
              <a:lumMod val="40000"/>
              <a:lumOff val="60000"/>
            </a:schemeClr>
          </a:solidFill>
        </p:spPr>
      </p:pic>
    </p:spTree>
    <p:extLst>
      <p:ext uri="{BB962C8B-B14F-4D97-AF65-F5344CB8AC3E}">
        <p14:creationId xmlns:p14="http://schemas.microsoft.com/office/powerpoint/2010/main" val="235562619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Java XML Server </a:t>
            </a:r>
            <a:r>
              <a:rPr lang="fr-FR" dirty="0" err="1" smtClean="0"/>
              <a:t>Example</a:t>
            </a:r>
            <a:endParaRPr lang="fr-FR" dirty="0"/>
          </a:p>
        </p:txBody>
      </p:sp>
      <p:sp>
        <p:nvSpPr>
          <p:cNvPr id="3" name="Espace réservé du numéro de diapositive 2"/>
          <p:cNvSpPr>
            <a:spLocks noGrp="1"/>
          </p:cNvSpPr>
          <p:nvPr>
            <p:ph type="sldNum" sz="quarter" idx="12"/>
          </p:nvPr>
        </p:nvSpPr>
        <p:spPr/>
        <p:txBody>
          <a:bodyPr/>
          <a:lstStyle/>
          <a:p>
            <a:pPr eaLnBrk="1" latinLnBrk="0" hangingPunct="1"/>
            <a:fld id="{2C6B1FF6-39B9-40F5-8B67-33C6354A3D4F}" type="slidenum">
              <a:rPr kumimoji="0" lang="en-US" smtClean="0"/>
              <a:pPr eaLnBrk="1" latinLnBrk="0" hangingPunct="1"/>
              <a:t>22</a:t>
            </a:fld>
            <a:endParaRPr kumimoji="0" lang="en-US" dirty="0"/>
          </a:p>
        </p:txBody>
      </p:sp>
      <p:grpSp>
        <p:nvGrpSpPr>
          <p:cNvPr id="7" name="Grouper 6"/>
          <p:cNvGrpSpPr/>
          <p:nvPr/>
        </p:nvGrpSpPr>
        <p:grpSpPr>
          <a:xfrm>
            <a:off x="301752" y="1496488"/>
            <a:ext cx="5372100" cy="4933103"/>
            <a:chOff x="301752" y="1467697"/>
            <a:chExt cx="5372100" cy="4933103"/>
          </a:xfrm>
          <a:solidFill>
            <a:schemeClr val="accent6">
              <a:lumMod val="40000"/>
              <a:lumOff val="60000"/>
            </a:schemeClr>
          </a:solidFill>
        </p:grpSpPr>
        <p:pic>
          <p:nvPicPr>
            <p:cNvPr id="5" name="Image 4"/>
            <p:cNvPicPr>
              <a:picLocks noChangeAspect="1"/>
            </p:cNvPicPr>
            <p:nvPr/>
          </p:nvPicPr>
          <p:blipFill>
            <a:blip r:embed="rId2"/>
            <a:stretch>
              <a:fillRect/>
            </a:stretch>
          </p:blipFill>
          <p:spPr>
            <a:xfrm>
              <a:off x="301752" y="1467697"/>
              <a:ext cx="5372100" cy="1384300"/>
            </a:xfrm>
            <a:prstGeom prst="rect">
              <a:avLst/>
            </a:prstGeom>
            <a:grpFill/>
          </p:spPr>
        </p:pic>
        <p:pic>
          <p:nvPicPr>
            <p:cNvPr id="6" name="Image 5"/>
            <p:cNvPicPr>
              <a:picLocks noChangeAspect="1"/>
            </p:cNvPicPr>
            <p:nvPr/>
          </p:nvPicPr>
          <p:blipFill>
            <a:blip r:embed="rId3"/>
            <a:stretch>
              <a:fillRect/>
            </a:stretch>
          </p:blipFill>
          <p:spPr>
            <a:xfrm>
              <a:off x="301752" y="2851997"/>
              <a:ext cx="5372100" cy="3548803"/>
            </a:xfrm>
            <a:prstGeom prst="rect">
              <a:avLst/>
            </a:prstGeom>
            <a:grpFill/>
          </p:spPr>
        </p:pic>
      </p:grpSp>
      <p:grpSp>
        <p:nvGrpSpPr>
          <p:cNvPr id="10" name="Grouper 9"/>
          <p:cNvGrpSpPr/>
          <p:nvPr/>
        </p:nvGrpSpPr>
        <p:grpSpPr>
          <a:xfrm>
            <a:off x="3343571" y="1467697"/>
            <a:ext cx="5094129" cy="1077218"/>
            <a:chOff x="3343571" y="1467697"/>
            <a:chExt cx="5094129" cy="1077218"/>
          </a:xfrm>
        </p:grpSpPr>
        <p:sp>
          <p:nvSpPr>
            <p:cNvPr id="8" name="Accolade fermante 7"/>
            <p:cNvSpPr/>
            <p:nvPr/>
          </p:nvSpPr>
          <p:spPr>
            <a:xfrm>
              <a:off x="3343571" y="1496488"/>
              <a:ext cx="2950633" cy="840312"/>
            </a:xfrm>
            <a:prstGeom prst="rightBrace">
              <a:avLst>
                <a:gd name="adj1" fmla="val 8333"/>
                <a:gd name="adj2" fmla="val 48480"/>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9" name="Rectangle 8"/>
            <p:cNvSpPr/>
            <p:nvPr/>
          </p:nvSpPr>
          <p:spPr>
            <a:xfrm>
              <a:off x="6300376" y="1467697"/>
              <a:ext cx="2137324" cy="1077218"/>
            </a:xfrm>
            <a:prstGeom prst="rect">
              <a:avLst/>
            </a:prstGeom>
          </p:spPr>
          <p:style>
            <a:lnRef idx="1">
              <a:schemeClr val="accent1"/>
            </a:lnRef>
            <a:fillRef idx="3">
              <a:schemeClr val="accent1"/>
            </a:fillRef>
            <a:effectRef idx="2">
              <a:schemeClr val="accent1"/>
            </a:effectRef>
            <a:fontRef idx="minor">
              <a:schemeClr val="lt1"/>
            </a:fontRef>
          </p:style>
          <p:txBody>
            <a:bodyPr wrap="none" lIns="91440" tIns="45720" rIns="91440" bIns="45720">
              <a:spAutoFit/>
            </a:bodyPr>
            <a:lstStyle/>
            <a:p>
              <a:pPr algn="ctr"/>
              <a:r>
                <a:rPr lang="fr-FR" sz="3200"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Needed</a:t>
              </a:r>
              <a:r>
                <a:rPr lang="fr-FR" sz="32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br>
                <a:rPr lang="fr-FR" sz="32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br>
              <a:r>
                <a:rPr lang="fr-FR" sz="3200"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Libraries</a:t>
              </a:r>
              <a:endParaRPr lang="fr-FR" sz="32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sp>
        <p:nvSpPr>
          <p:cNvPr id="11" name="Accolade fermante 10"/>
          <p:cNvSpPr/>
          <p:nvPr/>
        </p:nvSpPr>
        <p:spPr>
          <a:xfrm>
            <a:off x="4549776" y="2692400"/>
            <a:ext cx="1938250" cy="1540933"/>
          </a:xfrm>
          <a:prstGeom prst="rightBrace">
            <a:avLst>
              <a:gd name="adj1" fmla="val 8333"/>
              <a:gd name="adj2" fmla="val 48480"/>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12" name="Rectangle 11"/>
          <p:cNvSpPr/>
          <p:nvPr/>
        </p:nvSpPr>
        <p:spPr>
          <a:xfrm>
            <a:off x="6438402" y="2692400"/>
            <a:ext cx="2843624" cy="1200329"/>
          </a:xfrm>
          <a:prstGeom prst="rect">
            <a:avLst/>
          </a:prstGeom>
        </p:spPr>
        <p:style>
          <a:lnRef idx="1">
            <a:schemeClr val="accent1"/>
          </a:lnRef>
          <a:fillRef idx="3">
            <a:schemeClr val="accent1"/>
          </a:fillRef>
          <a:effectRef idx="2">
            <a:schemeClr val="accent1"/>
          </a:effectRef>
          <a:fontRef idx="minor">
            <a:schemeClr val="lt1"/>
          </a:fontRef>
        </p:style>
        <p:txBody>
          <a:bodyPr wrap="square" lIns="91440" tIns="45720" rIns="91440" bIns="45720">
            <a:spAutoFit/>
          </a:bodyPr>
          <a:lstStyle/>
          <a:p>
            <a:pPr algn="ctr"/>
            <a:r>
              <a:rPr lang="fr-FR"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Main ():  </a:t>
            </a:r>
            <a:r>
              <a:rPr lang="fr-FR"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verifying</a:t>
            </a:r>
            <a:endParaRPr lang="fr-FR"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a:p>
            <a:pPr algn="ctr"/>
            <a:r>
              <a:rPr lang="fr-FR"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If  the input</a:t>
            </a:r>
          </a:p>
          <a:p>
            <a:pPr algn="ctr"/>
            <a:r>
              <a:rPr lang="fr-FR"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fr-FR"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is</a:t>
            </a:r>
            <a:r>
              <a:rPr lang="fr-FR"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pertinent</a:t>
            </a:r>
          </a:p>
          <a:p>
            <a:pPr algn="ctr"/>
            <a:r>
              <a:rPr lang="fr-FR"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If </a:t>
            </a:r>
            <a:r>
              <a:rPr lang="fr-FR"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yes</a:t>
            </a:r>
            <a:r>
              <a:rPr lang="fr-FR"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fr-FR"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start</a:t>
            </a:r>
            <a:r>
              <a:rPr lang="fr-FR"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the server</a:t>
            </a:r>
          </a:p>
        </p:txBody>
      </p:sp>
      <p:sp>
        <p:nvSpPr>
          <p:cNvPr id="13" name="Rectangle 12"/>
          <p:cNvSpPr/>
          <p:nvPr/>
        </p:nvSpPr>
        <p:spPr>
          <a:xfrm>
            <a:off x="6114110" y="4596110"/>
            <a:ext cx="2843624" cy="1200329"/>
          </a:xfrm>
          <a:prstGeom prst="rect">
            <a:avLst/>
          </a:prstGeom>
        </p:spPr>
        <p:style>
          <a:lnRef idx="1">
            <a:schemeClr val="accent1"/>
          </a:lnRef>
          <a:fillRef idx="3">
            <a:schemeClr val="accent1"/>
          </a:fillRef>
          <a:effectRef idx="2">
            <a:schemeClr val="accent1"/>
          </a:effectRef>
          <a:fontRef idx="minor">
            <a:schemeClr val="lt1"/>
          </a:fontRef>
        </p:style>
        <p:txBody>
          <a:bodyPr wrap="square" lIns="91440" tIns="45720" rIns="91440" bIns="45720">
            <a:spAutoFit/>
          </a:bodyPr>
          <a:lstStyle/>
          <a:p>
            <a:pPr algn="ctr"/>
            <a:r>
              <a:rPr lang="fr-FR"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The </a:t>
            </a:r>
            <a:r>
              <a:rPr lang="fr-FR"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method</a:t>
            </a:r>
            <a:r>
              <a:rPr lang="fr-FR"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fr-FR"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that</a:t>
            </a:r>
            <a:r>
              <a:rPr lang="fr-FR"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fr-FR"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launches</a:t>
            </a:r>
            <a:r>
              <a:rPr lang="fr-FR"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the server </a:t>
            </a:r>
            <a:br>
              <a:rPr lang="fr-FR"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br>
            <a:r>
              <a:rPr lang="fr-FR"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the argument </a:t>
            </a:r>
            <a:r>
              <a:rPr lang="fr-FR"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is</a:t>
            </a:r>
            <a:r>
              <a:rPr lang="fr-FR"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the  port</a:t>
            </a:r>
          </a:p>
        </p:txBody>
      </p:sp>
      <p:sp>
        <p:nvSpPr>
          <p:cNvPr id="14" name="Accolade fermante 13"/>
          <p:cNvSpPr/>
          <p:nvPr/>
        </p:nvSpPr>
        <p:spPr>
          <a:xfrm>
            <a:off x="4549776" y="4385733"/>
            <a:ext cx="1938250" cy="1879599"/>
          </a:xfrm>
          <a:prstGeom prst="rightBrace">
            <a:avLst>
              <a:gd name="adj1" fmla="val 8333"/>
              <a:gd name="adj2" fmla="val 48480"/>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23251107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Java XML Server </a:t>
            </a:r>
            <a:r>
              <a:rPr lang="fr-FR" dirty="0" err="1" smtClean="0"/>
              <a:t>Example</a:t>
            </a:r>
            <a:endParaRPr lang="fr-FR" dirty="0"/>
          </a:p>
        </p:txBody>
      </p:sp>
      <p:sp>
        <p:nvSpPr>
          <p:cNvPr id="3" name="Espace réservé du numéro de diapositive 2"/>
          <p:cNvSpPr>
            <a:spLocks noGrp="1"/>
          </p:cNvSpPr>
          <p:nvPr>
            <p:ph type="sldNum" sz="quarter" idx="12"/>
          </p:nvPr>
        </p:nvSpPr>
        <p:spPr/>
        <p:txBody>
          <a:bodyPr/>
          <a:lstStyle/>
          <a:p>
            <a:pPr eaLnBrk="1" latinLnBrk="0" hangingPunct="1"/>
            <a:fld id="{2C6B1FF6-39B9-40F5-8B67-33C6354A3D4F}" type="slidenum">
              <a:rPr kumimoji="0" lang="en-US" smtClean="0"/>
              <a:pPr eaLnBrk="1" latinLnBrk="0" hangingPunct="1"/>
              <a:t>23</a:t>
            </a:fld>
            <a:endParaRPr kumimoji="0" lang="en-US" dirty="0"/>
          </a:p>
        </p:txBody>
      </p:sp>
      <p:grpSp>
        <p:nvGrpSpPr>
          <p:cNvPr id="16" name="Grouper 15"/>
          <p:cNvGrpSpPr/>
          <p:nvPr/>
        </p:nvGrpSpPr>
        <p:grpSpPr>
          <a:xfrm>
            <a:off x="301752" y="1467697"/>
            <a:ext cx="6657848" cy="4733498"/>
            <a:chOff x="301752" y="1467697"/>
            <a:chExt cx="6657848" cy="4733498"/>
          </a:xfrm>
          <a:solidFill>
            <a:schemeClr val="accent6">
              <a:lumMod val="40000"/>
              <a:lumOff val="60000"/>
            </a:schemeClr>
          </a:solidFill>
        </p:grpSpPr>
        <p:pic>
          <p:nvPicPr>
            <p:cNvPr id="5" name="Image 4"/>
            <p:cNvPicPr>
              <a:picLocks noChangeAspect="1"/>
            </p:cNvPicPr>
            <p:nvPr/>
          </p:nvPicPr>
          <p:blipFill>
            <a:blip r:embed="rId2"/>
            <a:stretch>
              <a:fillRect/>
            </a:stretch>
          </p:blipFill>
          <p:spPr>
            <a:xfrm>
              <a:off x="301752" y="1467697"/>
              <a:ext cx="3276600" cy="1701800"/>
            </a:xfrm>
            <a:prstGeom prst="rect">
              <a:avLst/>
            </a:prstGeom>
            <a:grpFill/>
          </p:spPr>
        </p:pic>
        <p:pic>
          <p:nvPicPr>
            <p:cNvPr id="7" name="Image 6"/>
            <p:cNvPicPr>
              <a:picLocks noChangeAspect="1"/>
            </p:cNvPicPr>
            <p:nvPr/>
          </p:nvPicPr>
          <p:blipFill>
            <a:blip r:embed="rId3"/>
            <a:stretch>
              <a:fillRect/>
            </a:stretch>
          </p:blipFill>
          <p:spPr>
            <a:xfrm>
              <a:off x="301752" y="3169496"/>
              <a:ext cx="6657848" cy="3031699"/>
            </a:xfrm>
            <a:prstGeom prst="rect">
              <a:avLst/>
            </a:prstGeom>
            <a:grpFill/>
          </p:spPr>
        </p:pic>
      </p:grpSp>
      <p:grpSp>
        <p:nvGrpSpPr>
          <p:cNvPr id="8" name="Grouper 7"/>
          <p:cNvGrpSpPr/>
          <p:nvPr/>
        </p:nvGrpSpPr>
        <p:grpSpPr>
          <a:xfrm>
            <a:off x="3208104" y="1467697"/>
            <a:ext cx="4850046" cy="1038436"/>
            <a:chOff x="3343571" y="1298364"/>
            <a:chExt cx="4850046" cy="1038436"/>
          </a:xfrm>
        </p:grpSpPr>
        <p:sp>
          <p:nvSpPr>
            <p:cNvPr id="9" name="Accolade fermante 8"/>
            <p:cNvSpPr/>
            <p:nvPr/>
          </p:nvSpPr>
          <p:spPr>
            <a:xfrm>
              <a:off x="3343571" y="1298364"/>
              <a:ext cx="2950633" cy="1038436"/>
            </a:xfrm>
            <a:prstGeom prst="rightBrace">
              <a:avLst>
                <a:gd name="adj1" fmla="val 8333"/>
                <a:gd name="adj2" fmla="val 48480"/>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10" name="Rectangle 9"/>
            <p:cNvSpPr/>
            <p:nvPr/>
          </p:nvSpPr>
          <p:spPr>
            <a:xfrm>
              <a:off x="6544458" y="1467697"/>
              <a:ext cx="1649159" cy="830997"/>
            </a:xfrm>
            <a:prstGeom prst="rect">
              <a:avLst/>
            </a:prstGeom>
          </p:spPr>
          <p:style>
            <a:lnRef idx="1">
              <a:schemeClr val="accent1"/>
            </a:lnRef>
            <a:fillRef idx="3">
              <a:schemeClr val="accent1"/>
            </a:fillRef>
            <a:effectRef idx="2">
              <a:schemeClr val="accent1"/>
            </a:effectRef>
            <a:fontRef idx="minor">
              <a:schemeClr val="lt1"/>
            </a:fontRef>
          </p:style>
          <p:txBody>
            <a:bodyPr wrap="none" lIns="91440" tIns="45720" rIns="91440" bIns="45720">
              <a:spAutoFit/>
            </a:bodyPr>
            <a:lstStyle/>
            <a:p>
              <a:pPr algn="ctr"/>
              <a:r>
                <a:rPr lang="fr-FR" sz="2400"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Needed</a:t>
              </a:r>
              <a:r>
                <a:rPr lang="fr-FR"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br>
                <a:rPr lang="fr-FR"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br>
              <a:r>
                <a:rPr lang="fr-FR" sz="2400"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Libraries</a:t>
              </a:r>
              <a:endParaRPr lang="fr-FR" sz="2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15" name="Grouper 14"/>
          <p:cNvGrpSpPr/>
          <p:nvPr/>
        </p:nvGrpSpPr>
        <p:grpSpPr>
          <a:xfrm>
            <a:off x="4549776" y="2692400"/>
            <a:ext cx="4358434" cy="3508795"/>
            <a:chOff x="4549776" y="2692400"/>
            <a:chExt cx="4358434" cy="3508795"/>
          </a:xfrm>
        </p:grpSpPr>
        <p:sp>
          <p:nvSpPr>
            <p:cNvPr id="11" name="Accolade fermante 10"/>
            <p:cNvSpPr/>
            <p:nvPr/>
          </p:nvSpPr>
          <p:spPr>
            <a:xfrm>
              <a:off x="4549776" y="2692400"/>
              <a:ext cx="1938250" cy="3508795"/>
            </a:xfrm>
            <a:prstGeom prst="rightBrace">
              <a:avLst>
                <a:gd name="adj1" fmla="val 8333"/>
                <a:gd name="adj2" fmla="val 48480"/>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grpSp>
          <p:nvGrpSpPr>
            <p:cNvPr id="14" name="Grouper 13"/>
            <p:cNvGrpSpPr/>
            <p:nvPr/>
          </p:nvGrpSpPr>
          <p:grpSpPr>
            <a:xfrm>
              <a:off x="5950697" y="3313430"/>
              <a:ext cx="2957513" cy="1916331"/>
              <a:chOff x="5950697" y="3313430"/>
              <a:chExt cx="2957513" cy="1916331"/>
            </a:xfrm>
          </p:grpSpPr>
          <p:sp>
            <p:nvSpPr>
              <p:cNvPr id="12" name="Rectangle 11"/>
              <p:cNvSpPr/>
              <p:nvPr/>
            </p:nvSpPr>
            <p:spPr>
              <a:xfrm>
                <a:off x="5950697" y="3313430"/>
                <a:ext cx="2723823" cy="461665"/>
              </a:xfrm>
              <a:prstGeom prst="rect">
                <a:avLst/>
              </a:prstGeom>
            </p:spPr>
            <p:style>
              <a:lnRef idx="1">
                <a:schemeClr val="accent1"/>
              </a:lnRef>
              <a:fillRef idx="3">
                <a:schemeClr val="accent1"/>
              </a:fillRef>
              <a:effectRef idx="2">
                <a:schemeClr val="accent1"/>
              </a:effectRef>
              <a:fontRef idx="minor">
                <a:schemeClr val="lt1"/>
              </a:fontRef>
            </p:style>
            <p:txBody>
              <a:bodyPr wrap="none" lIns="91440" tIns="45720" rIns="91440" bIns="45720">
                <a:spAutoFit/>
              </a:bodyPr>
              <a:lstStyle/>
              <a:p>
                <a:pPr algn="ctr"/>
                <a:r>
                  <a:rPr lang="fr-FR" sz="2400"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Verify</a:t>
                </a:r>
                <a:r>
                  <a:rPr lang="fr-FR"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the Input</a:t>
                </a:r>
                <a:endParaRPr lang="fr-FR" sz="2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3" name="Rectangle 12"/>
              <p:cNvSpPr/>
              <p:nvPr/>
            </p:nvSpPr>
            <p:spPr>
              <a:xfrm>
                <a:off x="6133091" y="4583430"/>
                <a:ext cx="2775119" cy="646331"/>
              </a:xfrm>
              <a:prstGeom prst="rect">
                <a:avLst/>
              </a:prstGeom>
            </p:spPr>
            <p:style>
              <a:lnRef idx="1">
                <a:schemeClr val="accent1"/>
              </a:lnRef>
              <a:fillRef idx="3">
                <a:schemeClr val="accent1"/>
              </a:fillRef>
              <a:effectRef idx="2">
                <a:schemeClr val="accent1"/>
              </a:effectRef>
              <a:fontRef idx="minor">
                <a:schemeClr val="lt1"/>
              </a:fontRef>
            </p:style>
            <p:txBody>
              <a:bodyPr wrap="none" lIns="91440" tIns="45720" rIns="91440" bIns="45720">
                <a:spAutoFit/>
              </a:bodyPr>
              <a:lstStyle/>
              <a:p>
                <a:pPr algn="ctr"/>
                <a:r>
                  <a:rPr lang="fr-FR"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Create</a:t>
                </a:r>
                <a:r>
                  <a:rPr lang="fr-FR"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the client</a:t>
                </a:r>
                <a:br>
                  <a:rPr lang="fr-FR"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br>
                <a:r>
                  <a:rPr lang="fr-FR"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method</a:t>
                </a:r>
                <a:r>
                  <a:rPr lang="fr-FR"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 </a:t>
                </a:r>
                <a:r>
                  <a:rPr lang="fr-FR" b="1" i="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areaCircle</a:t>
                </a:r>
                <a:r>
                  <a:rPr lang="fr-FR" b="1" i="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fr-FR"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spTree>
    <p:extLst>
      <p:ext uri="{BB962C8B-B14F-4D97-AF65-F5344CB8AC3E}">
        <p14:creationId xmlns:p14="http://schemas.microsoft.com/office/powerpoint/2010/main" val="19118473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The </a:t>
            </a:r>
            <a:r>
              <a:rPr lang="fr-FR" dirty="0" err="1" smtClean="0"/>
              <a:t>method</a:t>
            </a:r>
            <a:r>
              <a:rPr lang="fr-FR" dirty="0" smtClean="0"/>
              <a:t> : </a:t>
            </a:r>
            <a:r>
              <a:rPr lang="fr-FR" dirty="0" err="1" smtClean="0"/>
              <a:t>addCircle</a:t>
            </a:r>
            <a:r>
              <a:rPr lang="fr-FR" dirty="0" smtClean="0"/>
              <a:t>()</a:t>
            </a:r>
            <a:endParaRPr lang="fr-FR" dirty="0"/>
          </a:p>
        </p:txBody>
      </p:sp>
      <p:sp>
        <p:nvSpPr>
          <p:cNvPr id="3" name="Espace réservé du numéro de diapositive 2"/>
          <p:cNvSpPr>
            <a:spLocks noGrp="1"/>
          </p:cNvSpPr>
          <p:nvPr>
            <p:ph type="sldNum" sz="quarter" idx="12"/>
          </p:nvPr>
        </p:nvSpPr>
        <p:spPr/>
        <p:txBody>
          <a:bodyPr/>
          <a:lstStyle/>
          <a:p>
            <a:pPr eaLnBrk="1" latinLnBrk="0" hangingPunct="1"/>
            <a:fld id="{2C6B1FF6-39B9-40F5-8B67-33C6354A3D4F}" type="slidenum">
              <a:rPr kumimoji="0" lang="en-US" smtClean="0"/>
              <a:pPr eaLnBrk="1" latinLnBrk="0" hangingPunct="1"/>
              <a:t>24</a:t>
            </a:fld>
            <a:endParaRPr kumimoji="0" lang="en-US" dirty="0"/>
          </a:p>
        </p:txBody>
      </p:sp>
      <p:pic>
        <p:nvPicPr>
          <p:cNvPr id="5" name="Image 4"/>
          <p:cNvPicPr>
            <a:picLocks noChangeAspect="1"/>
          </p:cNvPicPr>
          <p:nvPr/>
        </p:nvPicPr>
        <p:blipFill>
          <a:blip r:embed="rId2"/>
          <a:stretch>
            <a:fillRect/>
          </a:stretch>
        </p:blipFill>
        <p:spPr>
          <a:xfrm>
            <a:off x="301752" y="1735665"/>
            <a:ext cx="5511800" cy="3530601"/>
          </a:xfrm>
          <a:prstGeom prst="rect">
            <a:avLst/>
          </a:prstGeom>
          <a:solidFill>
            <a:schemeClr val="accent6">
              <a:lumMod val="40000"/>
              <a:lumOff val="60000"/>
            </a:schemeClr>
          </a:solidFill>
        </p:spPr>
      </p:pic>
      <p:grpSp>
        <p:nvGrpSpPr>
          <p:cNvPr id="7" name="Grouper 6"/>
          <p:cNvGrpSpPr/>
          <p:nvPr/>
        </p:nvGrpSpPr>
        <p:grpSpPr>
          <a:xfrm>
            <a:off x="3546770" y="2057398"/>
            <a:ext cx="5336084" cy="1038436"/>
            <a:chOff x="3343571" y="1298364"/>
            <a:chExt cx="5336084" cy="1038436"/>
          </a:xfrm>
        </p:grpSpPr>
        <p:sp>
          <p:nvSpPr>
            <p:cNvPr id="8" name="Accolade fermante 7"/>
            <p:cNvSpPr/>
            <p:nvPr/>
          </p:nvSpPr>
          <p:spPr>
            <a:xfrm>
              <a:off x="3343571" y="1298364"/>
              <a:ext cx="2950633" cy="1038436"/>
            </a:xfrm>
            <a:prstGeom prst="rightBrace">
              <a:avLst>
                <a:gd name="adj1" fmla="val 8333"/>
                <a:gd name="adj2" fmla="val 48480"/>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9" name="Rectangle 8"/>
            <p:cNvSpPr/>
            <p:nvPr/>
          </p:nvSpPr>
          <p:spPr>
            <a:xfrm>
              <a:off x="6058425" y="1467697"/>
              <a:ext cx="2621230" cy="707886"/>
            </a:xfrm>
            <a:prstGeom prst="rect">
              <a:avLst/>
            </a:prstGeom>
          </p:spPr>
          <p:style>
            <a:lnRef idx="1">
              <a:schemeClr val="accent1"/>
            </a:lnRef>
            <a:fillRef idx="3">
              <a:schemeClr val="accent1"/>
            </a:fillRef>
            <a:effectRef idx="2">
              <a:schemeClr val="accent1"/>
            </a:effectRef>
            <a:fontRef idx="minor">
              <a:schemeClr val="lt1"/>
            </a:fontRef>
          </p:style>
          <p:txBody>
            <a:bodyPr wrap="none" lIns="91440" tIns="45720" rIns="91440" bIns="45720">
              <a:spAutoFit/>
            </a:bodyPr>
            <a:lstStyle/>
            <a:p>
              <a:pPr algn="ctr"/>
              <a:r>
                <a:rPr lang="fr-FR" sz="2000"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Create</a:t>
              </a:r>
              <a:r>
                <a:rPr lang="fr-FR" sz="2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the client&amp; </a:t>
              </a:r>
            </a:p>
            <a:p>
              <a:pPr algn="ctr"/>
              <a:r>
                <a:rPr lang="fr-FR" sz="2000" b="1" cap="none" spc="0"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Identify</a:t>
              </a:r>
              <a:r>
                <a:rPr lang="fr-FR" sz="20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the server</a:t>
              </a:r>
              <a:endParaRPr lang="fr-FR" sz="20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10" name="Grouper 9"/>
          <p:cNvGrpSpPr/>
          <p:nvPr/>
        </p:nvGrpSpPr>
        <p:grpSpPr>
          <a:xfrm>
            <a:off x="3869791" y="3256350"/>
            <a:ext cx="5013063" cy="1015663"/>
            <a:chOff x="3107792" y="1467697"/>
            <a:chExt cx="5013063" cy="1015663"/>
          </a:xfrm>
        </p:grpSpPr>
        <p:sp>
          <p:nvSpPr>
            <p:cNvPr id="11" name="Accolade fermante 10"/>
            <p:cNvSpPr/>
            <p:nvPr/>
          </p:nvSpPr>
          <p:spPr>
            <a:xfrm>
              <a:off x="3107792" y="1467698"/>
              <a:ext cx="2950633" cy="655250"/>
            </a:xfrm>
            <a:prstGeom prst="rightBrace">
              <a:avLst>
                <a:gd name="adj1" fmla="val 8333"/>
                <a:gd name="adj2" fmla="val 48480"/>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12" name="Rectangle 11"/>
            <p:cNvSpPr/>
            <p:nvPr/>
          </p:nvSpPr>
          <p:spPr>
            <a:xfrm>
              <a:off x="5602217" y="1467697"/>
              <a:ext cx="2518638" cy="1015663"/>
            </a:xfrm>
            <a:prstGeom prst="rect">
              <a:avLst/>
            </a:prstGeom>
          </p:spPr>
          <p:style>
            <a:lnRef idx="1">
              <a:schemeClr val="accent1"/>
            </a:lnRef>
            <a:fillRef idx="3">
              <a:schemeClr val="accent1"/>
            </a:fillRef>
            <a:effectRef idx="2">
              <a:schemeClr val="accent1"/>
            </a:effectRef>
            <a:fontRef idx="minor">
              <a:schemeClr val="lt1"/>
            </a:fontRef>
          </p:style>
          <p:txBody>
            <a:bodyPr wrap="none" lIns="91440" tIns="45720" rIns="91440" bIns="45720">
              <a:spAutoFit/>
            </a:bodyPr>
            <a:lstStyle/>
            <a:p>
              <a:pPr algn="ctr"/>
              <a:r>
                <a:rPr lang="fr-FR" sz="2000"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Create</a:t>
              </a:r>
              <a:r>
                <a:rPr lang="fr-FR" sz="2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the </a:t>
              </a:r>
            </a:p>
            <a:p>
              <a:pPr algn="ctr"/>
              <a:r>
                <a:rPr lang="fr-FR" sz="2000" b="1" cap="none" spc="0"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Parameters</a:t>
              </a:r>
              <a:r>
                <a:rPr lang="fr-FR" sz="20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fr-FR" sz="2000" b="1" cap="none" spc="0"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using</a:t>
              </a:r>
              <a:r>
                <a:rPr lang="fr-FR" sz="20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p>
            <a:p>
              <a:pPr algn="ctr"/>
              <a:r>
                <a:rPr lang="fr-FR" sz="2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The </a:t>
              </a:r>
              <a:r>
                <a:rPr lang="fr-FR" sz="2000"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user’s</a:t>
              </a:r>
              <a:r>
                <a:rPr lang="fr-FR" sz="2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input</a:t>
              </a:r>
              <a:endParaRPr lang="fr-FR" sz="20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13" name="Grouper 12"/>
          <p:cNvGrpSpPr/>
          <p:nvPr/>
        </p:nvGrpSpPr>
        <p:grpSpPr>
          <a:xfrm>
            <a:off x="3403887" y="3911601"/>
            <a:ext cx="5673425" cy="1385427"/>
            <a:chOff x="3343571" y="1298364"/>
            <a:chExt cx="5673425" cy="1141442"/>
          </a:xfrm>
        </p:grpSpPr>
        <p:sp>
          <p:nvSpPr>
            <p:cNvPr id="14" name="Accolade fermante 13"/>
            <p:cNvSpPr/>
            <p:nvPr/>
          </p:nvSpPr>
          <p:spPr>
            <a:xfrm>
              <a:off x="3343571" y="1298364"/>
              <a:ext cx="2950633" cy="1038436"/>
            </a:xfrm>
            <a:prstGeom prst="rightBrace">
              <a:avLst>
                <a:gd name="adj1" fmla="val 8333"/>
                <a:gd name="adj2" fmla="val 48480"/>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15" name="Rectangle 14"/>
            <p:cNvSpPr/>
            <p:nvPr/>
          </p:nvSpPr>
          <p:spPr>
            <a:xfrm>
              <a:off x="6022441" y="1679082"/>
              <a:ext cx="2994555" cy="760724"/>
            </a:xfrm>
            <a:prstGeom prst="rect">
              <a:avLst/>
            </a:prstGeom>
          </p:spPr>
          <p:style>
            <a:lnRef idx="1">
              <a:schemeClr val="accent1"/>
            </a:lnRef>
            <a:fillRef idx="3">
              <a:schemeClr val="accent1"/>
            </a:fillRef>
            <a:effectRef idx="2">
              <a:schemeClr val="accent1"/>
            </a:effectRef>
            <a:fontRef idx="minor">
              <a:schemeClr val="lt1"/>
            </a:fontRef>
          </p:style>
          <p:txBody>
            <a:bodyPr wrap="none" lIns="91440" tIns="45720" rIns="91440" bIns="45720">
              <a:spAutoFit/>
            </a:bodyPr>
            <a:lstStyle/>
            <a:p>
              <a:pPr algn="ctr"/>
              <a:r>
                <a:rPr lang="fr-FR"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Issue a </a:t>
              </a:r>
              <a:r>
                <a:rPr lang="fr-FR"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request</a:t>
              </a:r>
              <a:r>
                <a:rPr lang="fr-FR"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fr-FR"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with</a:t>
              </a:r>
              <a:r>
                <a:rPr lang="fr-FR"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fr-FR"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the</a:t>
              </a:r>
            </a:p>
            <a:p>
              <a:pPr algn="ctr"/>
              <a:r>
                <a:rPr lang="fr-FR" b="1" cap="none" spc="0"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Parameters</a:t>
              </a:r>
              <a:r>
                <a:rPr lang="fr-FR"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fr-FR" b="1" cap="none" spc="0"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ang</a:t>
              </a:r>
              <a:r>
                <a:rPr lang="fr-FR"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p>
            <a:p>
              <a:pPr algn="ctr"/>
              <a:r>
                <a:rPr lang="fr-FR" b="1" cap="none" spc="0"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retrieve</a:t>
              </a:r>
              <a:r>
                <a:rPr lang="fr-FR"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the </a:t>
              </a:r>
              <a:r>
                <a:rPr lang="fr-FR" b="1" cap="none" spc="0"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results</a:t>
              </a:r>
              <a:endParaRPr lang="fr-FR"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sp>
        <p:nvSpPr>
          <p:cNvPr id="34" name="ZoneTexte 33"/>
          <p:cNvSpPr txBox="1"/>
          <p:nvPr/>
        </p:nvSpPr>
        <p:spPr>
          <a:xfrm>
            <a:off x="1117600" y="4189032"/>
            <a:ext cx="3488267" cy="369332"/>
          </a:xfrm>
          <a:prstGeom prst="rect">
            <a:avLst/>
          </a:prstGeom>
          <a:noFill/>
        </p:spPr>
        <p:txBody>
          <a:bodyPr wrap="square" rtlCol="0">
            <a:spAutoFit/>
          </a:bodyPr>
          <a:lstStyle/>
          <a:p>
            <a:r>
              <a:rPr lang="en-US" dirty="0" smtClean="0">
                <a:solidFill>
                  <a:srgbClr val="FF0000"/>
                </a:solidFill>
              </a:rPr>
              <a:t>The line above is important</a:t>
            </a:r>
            <a:endParaRPr lang="en-US" dirty="0">
              <a:solidFill>
                <a:srgbClr val="FF0000"/>
              </a:solidFill>
            </a:endParaRPr>
          </a:p>
        </p:txBody>
      </p:sp>
    </p:spTree>
    <p:extLst>
      <p:ext uri="{BB962C8B-B14F-4D97-AF65-F5344CB8AC3E}">
        <p14:creationId xmlns:p14="http://schemas.microsoft.com/office/powerpoint/2010/main" val="15274551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The </a:t>
            </a:r>
            <a:r>
              <a:rPr lang="fr-FR" dirty="0" err="1" smtClean="0"/>
              <a:t>generated</a:t>
            </a:r>
            <a:r>
              <a:rPr lang="fr-FR" dirty="0" smtClean="0"/>
              <a:t> XML </a:t>
            </a:r>
            <a:r>
              <a:rPr lang="fr-FR" dirty="0" err="1" smtClean="0"/>
              <a:t>request</a:t>
            </a:r>
            <a:endParaRPr lang="fr-FR" dirty="0"/>
          </a:p>
        </p:txBody>
      </p:sp>
      <p:sp>
        <p:nvSpPr>
          <p:cNvPr id="3" name="Espace réservé du numéro de diapositive 2"/>
          <p:cNvSpPr>
            <a:spLocks noGrp="1"/>
          </p:cNvSpPr>
          <p:nvPr>
            <p:ph type="sldNum" sz="quarter" idx="12"/>
          </p:nvPr>
        </p:nvSpPr>
        <p:spPr/>
        <p:txBody>
          <a:bodyPr/>
          <a:lstStyle/>
          <a:p>
            <a:pPr eaLnBrk="1" latinLnBrk="0" hangingPunct="1"/>
            <a:fld id="{2C6B1FF6-39B9-40F5-8B67-33C6354A3D4F}" type="slidenum">
              <a:rPr kumimoji="0" lang="en-US" smtClean="0"/>
              <a:pPr eaLnBrk="1" latinLnBrk="0" hangingPunct="1"/>
              <a:t>25</a:t>
            </a:fld>
            <a:endParaRPr kumimoji="0" lang="en-US" dirty="0"/>
          </a:p>
        </p:txBody>
      </p:sp>
      <p:pic>
        <p:nvPicPr>
          <p:cNvPr id="5" name="Image 4"/>
          <p:cNvPicPr>
            <a:picLocks noChangeAspect="1"/>
          </p:cNvPicPr>
          <p:nvPr/>
        </p:nvPicPr>
        <p:blipFill>
          <a:blip r:embed="rId2"/>
          <a:stretch>
            <a:fillRect/>
          </a:stretch>
        </p:blipFill>
        <p:spPr>
          <a:xfrm>
            <a:off x="817033" y="1820333"/>
            <a:ext cx="6145584" cy="2785534"/>
          </a:xfrm>
          <a:prstGeom prst="rect">
            <a:avLst/>
          </a:prstGeom>
          <a:solidFill>
            <a:schemeClr val="accent6">
              <a:lumMod val="40000"/>
              <a:lumOff val="60000"/>
            </a:schemeClr>
          </a:solidFill>
        </p:spPr>
      </p:pic>
      <p:sp>
        <p:nvSpPr>
          <p:cNvPr id="6" name="Rectangle 5"/>
          <p:cNvSpPr/>
          <p:nvPr/>
        </p:nvSpPr>
        <p:spPr>
          <a:xfrm>
            <a:off x="950912" y="4605867"/>
            <a:ext cx="3867976" cy="297517"/>
          </a:xfrm>
          <a:prstGeom prst="rect">
            <a:avLst/>
          </a:prstGeom>
        </p:spPr>
        <p:txBody>
          <a:bodyPr wrap="none">
            <a:spAutoFit/>
          </a:bodyPr>
          <a:lstStyle/>
          <a:p>
            <a:r>
              <a:rPr lang="fr-FR" sz="2000" baseline="30000" dirty="0" smtClean="0">
                <a:solidFill>
                  <a:srgbClr val="FF0000"/>
                </a:solidFill>
              </a:rPr>
              <a:t>And the </a:t>
            </a:r>
            <a:r>
              <a:rPr lang="fr-FR" sz="2000" baseline="30000" dirty="0">
                <a:solidFill>
                  <a:srgbClr val="FF0000"/>
                </a:solidFill>
              </a:rPr>
              <a:t>server </a:t>
            </a:r>
            <a:r>
              <a:rPr lang="fr-FR" sz="2000" baseline="30000" dirty="0" err="1">
                <a:solidFill>
                  <a:srgbClr val="FF0000"/>
                </a:solidFill>
              </a:rPr>
              <a:t>responds</a:t>
            </a:r>
            <a:r>
              <a:rPr lang="fr-FR" sz="2000" baseline="30000" dirty="0">
                <a:solidFill>
                  <a:srgbClr val="FF0000"/>
                </a:solidFill>
              </a:rPr>
              <a:t> </a:t>
            </a:r>
            <a:r>
              <a:rPr lang="fr-FR" sz="2000" baseline="30000" dirty="0" err="1">
                <a:solidFill>
                  <a:srgbClr val="FF0000"/>
                </a:solidFill>
              </a:rPr>
              <a:t>with</a:t>
            </a:r>
            <a:r>
              <a:rPr lang="fr-FR" sz="2000" baseline="30000" dirty="0">
                <a:solidFill>
                  <a:srgbClr val="FF0000"/>
                </a:solidFill>
              </a:rPr>
              <a:t> a </a:t>
            </a:r>
            <a:r>
              <a:rPr lang="fr-FR" sz="2000" baseline="30000" dirty="0" err="1">
                <a:solidFill>
                  <a:srgbClr val="FF0000"/>
                </a:solidFill>
              </a:rPr>
              <a:t>methodResponse</a:t>
            </a:r>
            <a:endParaRPr lang="fr-FR" sz="2000" dirty="0">
              <a:solidFill>
                <a:srgbClr val="FF0000"/>
              </a:solidFill>
            </a:endParaRPr>
          </a:p>
        </p:txBody>
      </p:sp>
      <p:grpSp>
        <p:nvGrpSpPr>
          <p:cNvPr id="7" name="Grouper 6"/>
          <p:cNvGrpSpPr/>
          <p:nvPr/>
        </p:nvGrpSpPr>
        <p:grpSpPr>
          <a:xfrm>
            <a:off x="968375" y="5004514"/>
            <a:ext cx="7223125" cy="861775"/>
            <a:chOff x="682625" y="5127625"/>
            <a:chExt cx="7223125" cy="861775"/>
          </a:xfrm>
        </p:grpSpPr>
        <p:sp>
          <p:nvSpPr>
            <p:cNvPr id="8" name="ZoneTexte 7"/>
            <p:cNvSpPr txBox="1"/>
            <p:nvPr/>
          </p:nvSpPr>
          <p:spPr>
            <a:xfrm>
              <a:off x="682625" y="5127625"/>
              <a:ext cx="7223124" cy="461665"/>
            </a:xfrm>
            <a:prstGeom prst="rect">
              <a:avLst/>
            </a:prstGeom>
            <a:solidFill>
              <a:schemeClr val="accent1">
                <a:lumMod val="60000"/>
                <a:lumOff val="40000"/>
              </a:schemeClr>
            </a:solidFill>
          </p:spPr>
          <p:txBody>
            <a:bodyPr wrap="square" rtlCol="0">
              <a:spAutoFit/>
            </a:bodyPr>
            <a:lstStyle/>
            <a:p>
              <a:r>
                <a:rPr lang="fr-FR" sz="2400" dirty="0" smtClean="0"/>
                <a:t>XML RPC </a:t>
              </a:r>
              <a:r>
                <a:rPr lang="fr-FR" sz="2400" dirty="0" err="1" smtClean="0"/>
                <a:t>is</a:t>
              </a:r>
              <a:r>
                <a:rPr lang="fr-FR" sz="2400" dirty="0" smtClean="0"/>
                <a:t> </a:t>
              </a:r>
              <a:r>
                <a:rPr lang="fr-FR" sz="2400" dirty="0" err="1" smtClean="0"/>
                <a:t>technology-independent</a:t>
              </a:r>
              <a:endParaRPr lang="fr-FR" sz="2400" dirty="0"/>
            </a:p>
          </p:txBody>
        </p:sp>
        <p:sp>
          <p:nvSpPr>
            <p:cNvPr id="9" name="Rectangle 8"/>
            <p:cNvSpPr/>
            <p:nvPr/>
          </p:nvSpPr>
          <p:spPr>
            <a:xfrm>
              <a:off x="682626" y="5589290"/>
              <a:ext cx="7223124" cy="400110"/>
            </a:xfrm>
            <a:prstGeom prst="rect">
              <a:avLst/>
            </a:prstGeom>
            <a:solidFill>
              <a:schemeClr val="accent1">
                <a:lumMod val="20000"/>
                <a:lumOff val="80000"/>
              </a:schemeClr>
            </a:solidFill>
          </p:spPr>
          <p:txBody>
            <a:bodyPr wrap="square">
              <a:spAutoFit/>
            </a:bodyPr>
            <a:lstStyle/>
            <a:p>
              <a:r>
                <a:rPr lang="fr-FR" sz="2000" dirty="0" err="1" smtClean="0"/>
                <a:t>We</a:t>
              </a:r>
              <a:r>
                <a:rPr lang="fr-FR" sz="2000" dirty="0" smtClean="0"/>
                <a:t> </a:t>
              </a:r>
              <a:r>
                <a:rPr lang="fr-FR" sz="2000" dirty="0" err="1" smtClean="0"/>
                <a:t>can</a:t>
              </a:r>
              <a:r>
                <a:rPr lang="fr-FR" sz="2000" dirty="0" smtClean="0"/>
                <a:t> </a:t>
              </a:r>
              <a:r>
                <a:rPr lang="fr-FR" sz="2000" dirty="0" err="1" smtClean="0"/>
                <a:t>create</a:t>
              </a:r>
              <a:r>
                <a:rPr lang="fr-FR" sz="2000" dirty="0" smtClean="0"/>
                <a:t> </a:t>
              </a:r>
              <a:r>
                <a:rPr lang="fr-FR" sz="2000" dirty="0" err="1" smtClean="0"/>
                <a:t>another</a:t>
              </a:r>
              <a:r>
                <a:rPr lang="fr-FR" sz="2000" dirty="0" smtClean="0"/>
                <a:t> client in C++ and </a:t>
              </a:r>
              <a:r>
                <a:rPr lang="fr-FR" sz="2000" dirty="0" err="1" smtClean="0"/>
                <a:t>another</a:t>
              </a:r>
              <a:r>
                <a:rPr lang="fr-FR" sz="2000" dirty="0" smtClean="0"/>
                <a:t> in Perl etc.</a:t>
              </a:r>
              <a:endParaRPr lang="fr-FR" sz="2000" dirty="0"/>
            </a:p>
          </p:txBody>
        </p:sp>
      </p:grpSp>
    </p:spTree>
    <p:extLst>
      <p:ext uri="{BB962C8B-B14F-4D97-AF65-F5344CB8AC3E}">
        <p14:creationId xmlns:p14="http://schemas.microsoft.com/office/powerpoint/2010/main" val="20560858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XML RPC Use Scenarios</a:t>
            </a:r>
            <a:endParaRPr lang="fr-FR" dirty="0"/>
          </a:p>
        </p:txBody>
      </p:sp>
      <p:sp>
        <p:nvSpPr>
          <p:cNvPr id="3" name="Espace réservé du contenu 2"/>
          <p:cNvSpPr>
            <a:spLocks noGrp="1"/>
          </p:cNvSpPr>
          <p:nvPr>
            <p:ph sz="quarter" idx="1"/>
          </p:nvPr>
        </p:nvSpPr>
        <p:spPr/>
        <p:txBody>
          <a:bodyPr/>
          <a:lstStyle/>
          <a:p>
            <a:r>
              <a:rPr lang="fr-FR" b="1" dirty="0"/>
              <a:t>Glue Code </a:t>
            </a:r>
            <a:r>
              <a:rPr lang="fr-FR" b="1" dirty="0" err="1"/>
              <a:t>with</a:t>
            </a:r>
            <a:r>
              <a:rPr lang="fr-FR" b="1" dirty="0"/>
              <a:t> XML-RPC </a:t>
            </a:r>
            <a:endParaRPr lang="fr-FR" dirty="0"/>
          </a:p>
          <a:p>
            <a:r>
              <a:rPr lang="fr-FR" b="1" dirty="0" err="1"/>
              <a:t>Publishing</a:t>
            </a:r>
            <a:r>
              <a:rPr lang="fr-FR" b="1" dirty="0"/>
              <a:t> Services </a:t>
            </a:r>
            <a:r>
              <a:rPr lang="fr-FR" b="1" dirty="0" err="1"/>
              <a:t>with</a:t>
            </a:r>
            <a:r>
              <a:rPr lang="fr-FR" b="1" dirty="0"/>
              <a:t> XML-RPC </a:t>
            </a:r>
            <a:endParaRPr lang="fr-FR" dirty="0"/>
          </a:p>
          <a:p>
            <a:endParaRPr lang="fr-FR" dirty="0"/>
          </a:p>
        </p:txBody>
      </p:sp>
      <p:sp>
        <p:nvSpPr>
          <p:cNvPr id="4" name="Espace réservé du numéro de diapositive 3"/>
          <p:cNvSpPr>
            <a:spLocks noGrp="1"/>
          </p:cNvSpPr>
          <p:nvPr>
            <p:ph type="sldNum" sz="quarter" idx="12"/>
          </p:nvPr>
        </p:nvSpPr>
        <p:spPr/>
        <p:txBody>
          <a:bodyPr/>
          <a:lstStyle/>
          <a:p>
            <a:pPr eaLnBrk="1" latinLnBrk="0" hangingPunct="1"/>
            <a:fld id="{2C6B1FF6-39B9-40F5-8B67-33C6354A3D4F}" type="slidenum">
              <a:rPr kumimoji="0" lang="en-US" smtClean="0"/>
              <a:pPr eaLnBrk="1" latinLnBrk="0" hangingPunct="1"/>
              <a:t>26</a:t>
            </a:fld>
            <a:endParaRPr kumimoji="0" lang="en-US" dirty="0"/>
          </a:p>
        </p:txBody>
      </p:sp>
    </p:spTree>
    <p:extLst>
      <p:ext uri="{BB962C8B-B14F-4D97-AF65-F5344CB8AC3E}">
        <p14:creationId xmlns:p14="http://schemas.microsoft.com/office/powerpoint/2010/main" val="132289787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b="1" dirty="0"/>
              <a:t>Glue Code </a:t>
            </a:r>
            <a:r>
              <a:rPr lang="fr-FR" b="1" dirty="0" err="1"/>
              <a:t>with</a:t>
            </a:r>
            <a:r>
              <a:rPr lang="fr-FR" b="1" dirty="0"/>
              <a:t> XML-RPC </a:t>
            </a:r>
            <a:endParaRPr lang="fr-FR" dirty="0"/>
          </a:p>
        </p:txBody>
      </p:sp>
      <p:sp>
        <p:nvSpPr>
          <p:cNvPr id="3" name="Espace réservé du contenu 2"/>
          <p:cNvSpPr>
            <a:spLocks noGrp="1"/>
          </p:cNvSpPr>
          <p:nvPr>
            <p:ph sz="quarter" idx="1"/>
          </p:nvPr>
        </p:nvSpPr>
        <p:spPr/>
        <p:txBody>
          <a:bodyPr/>
          <a:lstStyle/>
          <a:p>
            <a:r>
              <a:rPr lang="fr-FR" dirty="0" err="1" smtClean="0"/>
              <a:t>Developpers</a:t>
            </a:r>
            <a:r>
              <a:rPr lang="fr-FR" dirty="0" smtClean="0"/>
              <a:t> </a:t>
            </a:r>
            <a:r>
              <a:rPr lang="fr-FR" dirty="0" err="1" smtClean="0"/>
              <a:t>need</a:t>
            </a:r>
            <a:r>
              <a:rPr lang="fr-FR" dirty="0" smtClean="0"/>
              <a:t> to </a:t>
            </a:r>
            <a:r>
              <a:rPr lang="fr-FR" dirty="0" err="1" smtClean="0"/>
              <a:t>address</a:t>
            </a:r>
            <a:r>
              <a:rPr lang="fr-FR" dirty="0" smtClean="0"/>
              <a:t> the </a:t>
            </a:r>
            <a:r>
              <a:rPr lang="fr-FR" dirty="0" err="1" smtClean="0"/>
              <a:t>problem</a:t>
            </a:r>
            <a:r>
              <a:rPr lang="fr-FR" dirty="0" smtClean="0"/>
              <a:t> of </a:t>
            </a:r>
            <a:r>
              <a:rPr lang="fr-FR" dirty="0" err="1" smtClean="0"/>
              <a:t>integrating</a:t>
            </a:r>
            <a:r>
              <a:rPr lang="fr-FR" dirty="0" smtClean="0"/>
              <a:t> </a:t>
            </a:r>
            <a:r>
              <a:rPr lang="fr-FR" dirty="0" err="1" smtClean="0"/>
              <a:t>distributed</a:t>
            </a:r>
            <a:r>
              <a:rPr lang="fr-FR" dirty="0" smtClean="0"/>
              <a:t> </a:t>
            </a:r>
            <a:r>
              <a:rPr lang="fr-FR" dirty="0" err="1" smtClean="0"/>
              <a:t>systems</a:t>
            </a:r>
            <a:endParaRPr lang="fr-FR" dirty="0" smtClean="0"/>
          </a:p>
          <a:p>
            <a:pPr lvl="1"/>
            <a:r>
              <a:rPr lang="fr-FR" dirty="0"/>
              <a:t>Unix </a:t>
            </a:r>
            <a:r>
              <a:rPr lang="fr-FR" dirty="0" err="1"/>
              <a:t>systems</a:t>
            </a:r>
            <a:r>
              <a:rPr lang="fr-FR" dirty="0"/>
              <a:t> </a:t>
            </a:r>
            <a:r>
              <a:rPr lang="fr-FR" dirty="0" err="1"/>
              <a:t>need</a:t>
            </a:r>
            <a:r>
              <a:rPr lang="fr-FR" dirty="0"/>
              <a:t> to </a:t>
            </a:r>
            <a:r>
              <a:rPr lang="fr-FR" dirty="0" err="1"/>
              <a:t>speak</a:t>
            </a:r>
            <a:r>
              <a:rPr lang="fr-FR" dirty="0"/>
              <a:t> </a:t>
            </a:r>
            <a:r>
              <a:rPr lang="fr-FR" dirty="0" err="1"/>
              <a:t>with</a:t>
            </a:r>
            <a:r>
              <a:rPr lang="fr-FR" dirty="0"/>
              <a:t> </a:t>
            </a:r>
            <a:r>
              <a:rPr lang="fr-FR" dirty="0" smtClean="0"/>
              <a:t>Windows etc.</a:t>
            </a:r>
          </a:p>
          <a:p>
            <a:r>
              <a:rPr lang="fr-FR" dirty="0" err="1"/>
              <a:t>Instead</a:t>
            </a:r>
            <a:r>
              <a:rPr lang="fr-FR" dirty="0"/>
              <a:t> of </a:t>
            </a:r>
            <a:r>
              <a:rPr lang="fr-FR" dirty="0" err="1"/>
              <a:t>creating</a:t>
            </a:r>
            <a:r>
              <a:rPr lang="fr-FR" dirty="0"/>
              <a:t> custom </a:t>
            </a:r>
            <a:r>
              <a:rPr lang="fr-FR" dirty="0" err="1" smtClean="0"/>
              <a:t>systems</a:t>
            </a:r>
            <a:r>
              <a:rPr lang="fr-FR" dirty="0" smtClean="0"/>
              <a:t>, </a:t>
            </a:r>
            <a:r>
              <a:rPr lang="fr-FR" dirty="0" err="1">
                <a:solidFill>
                  <a:schemeClr val="accent1"/>
                </a:solidFill>
              </a:rPr>
              <a:t>developers</a:t>
            </a:r>
            <a:r>
              <a:rPr lang="fr-FR" dirty="0">
                <a:solidFill>
                  <a:schemeClr val="accent1"/>
                </a:solidFill>
              </a:rPr>
              <a:t> </a:t>
            </a:r>
            <a:r>
              <a:rPr lang="fr-FR" dirty="0" err="1">
                <a:solidFill>
                  <a:schemeClr val="accent1"/>
                </a:solidFill>
              </a:rPr>
              <a:t>can</a:t>
            </a:r>
            <a:r>
              <a:rPr lang="fr-FR" dirty="0">
                <a:solidFill>
                  <a:schemeClr val="accent1"/>
                </a:solidFill>
              </a:rPr>
              <a:t> use XML-RPC to </a:t>
            </a:r>
            <a:r>
              <a:rPr lang="fr-FR" dirty="0" err="1">
                <a:solidFill>
                  <a:schemeClr val="accent1"/>
                </a:solidFill>
              </a:rPr>
              <a:t>connect</a:t>
            </a:r>
            <a:r>
              <a:rPr lang="fr-FR" dirty="0">
                <a:solidFill>
                  <a:schemeClr val="accent1"/>
                </a:solidFill>
              </a:rPr>
              <a:t> programs running on </a:t>
            </a:r>
            <a:r>
              <a:rPr lang="fr-FR" dirty="0" err="1">
                <a:solidFill>
                  <a:schemeClr val="accent1"/>
                </a:solidFill>
              </a:rPr>
              <a:t>different</a:t>
            </a:r>
            <a:r>
              <a:rPr lang="fr-FR" dirty="0">
                <a:solidFill>
                  <a:schemeClr val="accent1"/>
                </a:solidFill>
              </a:rPr>
              <a:t> </a:t>
            </a:r>
            <a:r>
              <a:rPr lang="fr-FR" dirty="0" err="1">
                <a:solidFill>
                  <a:schemeClr val="accent1"/>
                </a:solidFill>
              </a:rPr>
              <a:t>systems</a:t>
            </a:r>
            <a:r>
              <a:rPr lang="fr-FR" dirty="0">
                <a:solidFill>
                  <a:schemeClr val="accent1"/>
                </a:solidFill>
              </a:rPr>
              <a:t> and </a:t>
            </a:r>
            <a:r>
              <a:rPr lang="fr-FR" dirty="0" err="1" smtClean="0">
                <a:solidFill>
                  <a:schemeClr val="accent1"/>
                </a:solidFill>
              </a:rPr>
              <a:t>environments</a:t>
            </a:r>
            <a:endParaRPr lang="fr-FR" dirty="0" smtClean="0">
              <a:solidFill>
                <a:schemeClr val="accent1"/>
              </a:solidFill>
            </a:endParaRPr>
          </a:p>
          <a:p>
            <a:r>
              <a:rPr lang="fr-FR" dirty="0"/>
              <a:t>U</a:t>
            </a:r>
            <a:r>
              <a:rPr lang="fr-FR" dirty="0" smtClean="0"/>
              <a:t>se </a:t>
            </a:r>
            <a:r>
              <a:rPr lang="fr-FR" dirty="0" err="1"/>
              <a:t>existing</a:t>
            </a:r>
            <a:r>
              <a:rPr lang="fr-FR" dirty="0"/>
              <a:t> APIs and </a:t>
            </a:r>
            <a:r>
              <a:rPr lang="fr-FR" dirty="0" err="1"/>
              <a:t>add</a:t>
            </a:r>
            <a:r>
              <a:rPr lang="fr-FR" dirty="0"/>
              <a:t> connections to </a:t>
            </a:r>
            <a:r>
              <a:rPr lang="fr-FR" dirty="0" err="1"/>
              <a:t>those</a:t>
            </a:r>
            <a:r>
              <a:rPr lang="fr-FR" dirty="0"/>
              <a:t> APIs as </a:t>
            </a:r>
            <a:r>
              <a:rPr lang="fr-FR" dirty="0" err="1"/>
              <a:t>necessary</a:t>
            </a:r>
            <a:r>
              <a:rPr lang="fr-FR" dirty="0"/>
              <a:t> </a:t>
            </a:r>
          </a:p>
          <a:p>
            <a:r>
              <a:rPr lang="fr-FR" dirty="0" smtClean="0">
                <a:solidFill>
                  <a:schemeClr val="accent1"/>
                </a:solidFill>
              </a:rPr>
              <a:t>No </a:t>
            </a:r>
            <a:r>
              <a:rPr lang="fr-FR" dirty="0" err="1" smtClean="0">
                <a:solidFill>
                  <a:schemeClr val="accent1"/>
                </a:solidFill>
              </a:rPr>
              <a:t>need</a:t>
            </a:r>
            <a:r>
              <a:rPr lang="fr-FR" dirty="0" smtClean="0">
                <a:solidFill>
                  <a:schemeClr val="accent1"/>
                </a:solidFill>
              </a:rPr>
              <a:t> for a </a:t>
            </a:r>
            <a:r>
              <a:rPr lang="fr-FR" dirty="0" err="1" smtClean="0">
                <a:solidFill>
                  <a:schemeClr val="accent1"/>
                </a:solidFill>
              </a:rPr>
              <a:t>clear</a:t>
            </a:r>
            <a:r>
              <a:rPr lang="fr-FR" dirty="0" smtClean="0">
                <a:solidFill>
                  <a:schemeClr val="accent1"/>
                </a:solidFill>
              </a:rPr>
              <a:t> distinction </a:t>
            </a:r>
            <a:r>
              <a:rPr lang="fr-FR" dirty="0" err="1" smtClean="0">
                <a:solidFill>
                  <a:schemeClr val="accent1"/>
                </a:solidFill>
              </a:rPr>
              <a:t>between</a:t>
            </a:r>
            <a:r>
              <a:rPr lang="fr-FR" dirty="0" smtClean="0">
                <a:solidFill>
                  <a:schemeClr val="accent1"/>
                </a:solidFill>
              </a:rPr>
              <a:t> Client &amp; Server</a:t>
            </a:r>
            <a:endParaRPr lang="fr-FR" dirty="0">
              <a:solidFill>
                <a:schemeClr val="accent1"/>
              </a:solidFill>
            </a:endParaRPr>
          </a:p>
          <a:p>
            <a:endParaRPr lang="fr-FR" dirty="0"/>
          </a:p>
          <a:p>
            <a:endParaRPr lang="fr-FR" dirty="0"/>
          </a:p>
          <a:p>
            <a:pPr lvl="1"/>
            <a:endParaRPr lang="fr-FR" dirty="0"/>
          </a:p>
        </p:txBody>
      </p:sp>
      <p:sp>
        <p:nvSpPr>
          <p:cNvPr id="4" name="Espace réservé du numéro de diapositive 3"/>
          <p:cNvSpPr>
            <a:spLocks noGrp="1"/>
          </p:cNvSpPr>
          <p:nvPr>
            <p:ph type="sldNum" sz="quarter" idx="12"/>
          </p:nvPr>
        </p:nvSpPr>
        <p:spPr/>
        <p:txBody>
          <a:bodyPr/>
          <a:lstStyle/>
          <a:p>
            <a:pPr eaLnBrk="1" latinLnBrk="0" hangingPunct="1"/>
            <a:fld id="{2C6B1FF6-39B9-40F5-8B67-33C6354A3D4F}" type="slidenum">
              <a:rPr kumimoji="0" lang="en-US" smtClean="0"/>
              <a:pPr eaLnBrk="1" latinLnBrk="0" hangingPunct="1"/>
              <a:t>27</a:t>
            </a:fld>
            <a:endParaRPr kumimoji="0" lang="en-US" dirty="0"/>
          </a:p>
        </p:txBody>
      </p:sp>
    </p:spTree>
    <p:extLst>
      <p:ext uri="{BB962C8B-B14F-4D97-AF65-F5344CB8AC3E}">
        <p14:creationId xmlns:p14="http://schemas.microsoft.com/office/powerpoint/2010/main" val="20785515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b="1" dirty="0" err="1"/>
              <a:t>Publishing</a:t>
            </a:r>
            <a:r>
              <a:rPr lang="fr-FR" b="1" dirty="0"/>
              <a:t> Services </a:t>
            </a:r>
            <a:r>
              <a:rPr lang="fr-FR" b="1" dirty="0" err="1"/>
              <a:t>with</a:t>
            </a:r>
            <a:r>
              <a:rPr lang="fr-FR" b="1" dirty="0"/>
              <a:t> XML-RPC </a:t>
            </a:r>
            <a:endParaRPr lang="fr-FR" dirty="0"/>
          </a:p>
        </p:txBody>
      </p:sp>
      <p:sp>
        <p:nvSpPr>
          <p:cNvPr id="3" name="Espace réservé du contenu 2"/>
          <p:cNvSpPr>
            <a:spLocks noGrp="1"/>
          </p:cNvSpPr>
          <p:nvPr>
            <p:ph sz="quarter" idx="1"/>
          </p:nvPr>
        </p:nvSpPr>
        <p:spPr/>
        <p:txBody>
          <a:bodyPr/>
          <a:lstStyle/>
          <a:p>
            <a:r>
              <a:rPr lang="fr-FR" dirty="0"/>
              <a:t>XML-RPC </a:t>
            </a:r>
            <a:r>
              <a:rPr lang="fr-FR" dirty="0" err="1"/>
              <a:t>can</a:t>
            </a:r>
            <a:r>
              <a:rPr lang="fr-FR" dirty="0"/>
              <a:t> </a:t>
            </a:r>
            <a:r>
              <a:rPr lang="fr-FR" dirty="0" err="1"/>
              <a:t>be</a:t>
            </a:r>
            <a:r>
              <a:rPr lang="fr-FR" dirty="0"/>
              <a:t> </a:t>
            </a:r>
            <a:r>
              <a:rPr lang="fr-FR" dirty="0" err="1"/>
              <a:t>used</a:t>
            </a:r>
            <a:r>
              <a:rPr lang="fr-FR" dirty="0"/>
              <a:t> to </a:t>
            </a:r>
            <a:r>
              <a:rPr lang="fr-FR" dirty="0" err="1"/>
              <a:t>publish</a:t>
            </a:r>
            <a:r>
              <a:rPr lang="fr-FR" dirty="0"/>
              <a:t> information to the </a:t>
            </a:r>
            <a:r>
              <a:rPr lang="fr-FR" dirty="0" smtClean="0"/>
              <a:t>world</a:t>
            </a:r>
            <a:endParaRPr lang="fr-FR" dirty="0"/>
          </a:p>
          <a:p>
            <a:r>
              <a:rPr lang="fr-FR" dirty="0"/>
              <a:t>I</a:t>
            </a:r>
            <a:r>
              <a:rPr lang="fr-FR" dirty="0" smtClean="0"/>
              <a:t>t </a:t>
            </a:r>
            <a:r>
              <a:rPr lang="fr-FR" dirty="0" err="1"/>
              <a:t>allows</a:t>
            </a:r>
            <a:r>
              <a:rPr lang="fr-FR" dirty="0"/>
              <a:t> information </a:t>
            </a:r>
            <a:r>
              <a:rPr lang="fr-FR" dirty="0" err="1"/>
              <a:t>recipients</a:t>
            </a:r>
            <a:r>
              <a:rPr lang="fr-FR" dirty="0"/>
              <a:t> to </a:t>
            </a:r>
            <a:r>
              <a:rPr lang="fr-FR" dirty="0" err="1"/>
              <a:t>be</a:t>
            </a:r>
            <a:r>
              <a:rPr lang="fr-FR" dirty="0"/>
              <a:t> </a:t>
            </a:r>
            <a:r>
              <a:rPr lang="fr-FR" dirty="0" err="1"/>
              <a:t>any</a:t>
            </a:r>
            <a:r>
              <a:rPr lang="fr-FR" dirty="0"/>
              <a:t> </a:t>
            </a:r>
            <a:r>
              <a:rPr lang="fr-FR" dirty="0" err="1"/>
              <a:t>kind</a:t>
            </a:r>
            <a:r>
              <a:rPr lang="fr-FR" dirty="0"/>
              <a:t> of client </a:t>
            </a:r>
            <a:r>
              <a:rPr lang="fr-FR" dirty="0" err="1"/>
              <a:t>that</a:t>
            </a:r>
            <a:r>
              <a:rPr lang="fr-FR" dirty="0"/>
              <a:t> </a:t>
            </a:r>
            <a:r>
              <a:rPr lang="fr-FR" dirty="0" err="1"/>
              <a:t>understands</a:t>
            </a:r>
            <a:r>
              <a:rPr lang="fr-FR" dirty="0"/>
              <a:t> the XML-RPC </a:t>
            </a:r>
            <a:r>
              <a:rPr lang="fr-FR" dirty="0" smtClean="0"/>
              <a:t>interface</a:t>
            </a:r>
            <a:endParaRPr lang="fr-FR" dirty="0"/>
          </a:p>
          <a:p>
            <a:pPr marL="0" indent="0">
              <a:buNone/>
            </a:pPr>
            <a:endParaRPr lang="fr-FR" dirty="0"/>
          </a:p>
          <a:p>
            <a:endParaRPr lang="fr-FR" dirty="0"/>
          </a:p>
          <a:p>
            <a:endParaRPr lang="fr-FR" dirty="0"/>
          </a:p>
        </p:txBody>
      </p:sp>
      <p:sp>
        <p:nvSpPr>
          <p:cNvPr id="4" name="Espace réservé du numéro de diapositive 3"/>
          <p:cNvSpPr>
            <a:spLocks noGrp="1"/>
          </p:cNvSpPr>
          <p:nvPr>
            <p:ph type="sldNum" sz="quarter" idx="12"/>
          </p:nvPr>
        </p:nvSpPr>
        <p:spPr/>
        <p:txBody>
          <a:bodyPr/>
          <a:lstStyle/>
          <a:p>
            <a:pPr eaLnBrk="1" latinLnBrk="0" hangingPunct="1"/>
            <a:fld id="{2C6B1FF6-39B9-40F5-8B67-33C6354A3D4F}" type="slidenum">
              <a:rPr kumimoji="0" lang="en-US" smtClean="0"/>
              <a:pPr eaLnBrk="1" latinLnBrk="0" hangingPunct="1"/>
              <a:t>28</a:t>
            </a:fld>
            <a:endParaRPr kumimoji="0" lang="en-US" dirty="0"/>
          </a:p>
        </p:txBody>
      </p:sp>
    </p:spTree>
    <p:extLst>
      <p:ext uri="{BB962C8B-B14F-4D97-AF65-F5344CB8AC3E}">
        <p14:creationId xmlns:p14="http://schemas.microsoft.com/office/powerpoint/2010/main" val="107442578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References</a:t>
            </a:r>
            <a:endParaRPr lang="fr-FR" dirty="0"/>
          </a:p>
        </p:txBody>
      </p:sp>
      <p:sp>
        <p:nvSpPr>
          <p:cNvPr id="3" name="Espace réservé du numéro de diapositive 2"/>
          <p:cNvSpPr>
            <a:spLocks noGrp="1"/>
          </p:cNvSpPr>
          <p:nvPr>
            <p:ph type="sldNum" sz="quarter" idx="12"/>
          </p:nvPr>
        </p:nvSpPr>
        <p:spPr/>
        <p:txBody>
          <a:bodyPr/>
          <a:lstStyle/>
          <a:p>
            <a:pPr eaLnBrk="1" latinLnBrk="0" hangingPunct="1"/>
            <a:fld id="{2C6B1FF6-39B9-40F5-8B67-33C6354A3D4F}" type="slidenum">
              <a:rPr kumimoji="0" lang="en-US" smtClean="0"/>
              <a:pPr eaLnBrk="1" latinLnBrk="0" hangingPunct="1"/>
              <a:t>29</a:t>
            </a:fld>
            <a:endParaRPr kumimoji="0" lang="en-US" dirty="0"/>
          </a:p>
        </p:txBody>
      </p:sp>
      <p:sp>
        <p:nvSpPr>
          <p:cNvPr id="4" name="Espace réservé du contenu 3"/>
          <p:cNvSpPr>
            <a:spLocks noGrp="1"/>
          </p:cNvSpPr>
          <p:nvPr>
            <p:ph sz="quarter" idx="1"/>
          </p:nvPr>
        </p:nvSpPr>
        <p:spPr/>
        <p:txBody>
          <a:bodyPr/>
          <a:lstStyle/>
          <a:p>
            <a:r>
              <a:rPr lang="fr-FR" b="1" dirty="0"/>
              <a:t>Web Services: </a:t>
            </a:r>
            <a:r>
              <a:rPr lang="fr-FR" b="1" dirty="0" err="1"/>
              <a:t>Principles</a:t>
            </a:r>
            <a:r>
              <a:rPr lang="fr-FR" b="1" dirty="0"/>
              <a:t> and </a:t>
            </a:r>
            <a:r>
              <a:rPr lang="fr-FR" b="1" dirty="0" err="1" smtClean="0"/>
              <a:t>Technology</a:t>
            </a:r>
            <a:r>
              <a:rPr lang="fr-FR" b="1" dirty="0" smtClean="0"/>
              <a:t>, </a:t>
            </a:r>
            <a:r>
              <a:rPr lang="fr-FR" dirty="0"/>
              <a:t>Michael </a:t>
            </a:r>
            <a:r>
              <a:rPr lang="fr-FR" dirty="0" err="1"/>
              <a:t>P</a:t>
            </a:r>
            <a:r>
              <a:rPr lang="fr-FR" dirty="0" err="1" smtClean="0"/>
              <a:t>apazoglou</a:t>
            </a:r>
            <a:endParaRPr lang="fr-FR" dirty="0" smtClean="0"/>
          </a:p>
          <a:p>
            <a:r>
              <a:rPr lang="fr-FR" b="1" dirty="0" smtClean="0"/>
              <a:t>Java </a:t>
            </a:r>
            <a:r>
              <a:rPr lang="fr-FR" b="1" dirty="0"/>
              <a:t>Web Services: Up and </a:t>
            </a:r>
            <a:r>
              <a:rPr lang="fr-FR" b="1" dirty="0" smtClean="0"/>
              <a:t>Running</a:t>
            </a:r>
            <a:r>
              <a:rPr lang="fr-FR" dirty="0" smtClean="0"/>
              <a:t>, Martin </a:t>
            </a:r>
            <a:r>
              <a:rPr lang="fr-FR" dirty="0" err="1" smtClean="0"/>
              <a:t>Kalin</a:t>
            </a:r>
            <a:endParaRPr lang="fr-FR" dirty="0" smtClean="0">
              <a:solidFill>
                <a:srgbClr val="C00000"/>
              </a:solidFill>
            </a:endParaRPr>
          </a:p>
          <a:p>
            <a:r>
              <a:rPr lang="fr-FR" b="1" dirty="0"/>
              <a:t>Service Design Patterns: </a:t>
            </a:r>
            <a:r>
              <a:rPr lang="fr-FR" b="1" dirty="0" err="1"/>
              <a:t>Fundamental</a:t>
            </a:r>
            <a:r>
              <a:rPr lang="fr-FR" b="1" dirty="0"/>
              <a:t> Design Solutions for SOAP/WSDL and  </a:t>
            </a:r>
            <a:r>
              <a:rPr lang="fr-FR" b="1" dirty="0" smtClean="0"/>
              <a:t>RESTFUL web services, </a:t>
            </a:r>
            <a:r>
              <a:rPr lang="fr-FR" dirty="0" smtClean="0"/>
              <a:t>Robert </a:t>
            </a:r>
            <a:r>
              <a:rPr lang="fr-FR" dirty="0" err="1" smtClean="0"/>
              <a:t>Daigneau</a:t>
            </a:r>
            <a:endParaRPr lang="fr-FR" dirty="0" smtClean="0"/>
          </a:p>
          <a:p>
            <a:r>
              <a:rPr lang="fr-FR" b="1" dirty="0"/>
              <a:t>Web Services Essentials (</a:t>
            </a:r>
            <a:r>
              <a:rPr lang="fr-FR" b="1" dirty="0" err="1"/>
              <a:t>O'Reilly</a:t>
            </a:r>
            <a:r>
              <a:rPr lang="fr-FR" b="1" dirty="0"/>
              <a:t> XML</a:t>
            </a:r>
            <a:r>
              <a:rPr lang="fr-FR" b="1" dirty="0" smtClean="0"/>
              <a:t>), Ethan </a:t>
            </a:r>
            <a:r>
              <a:rPr lang="fr-FR" b="1" dirty="0" err="1" smtClean="0"/>
              <a:t>Cerami</a:t>
            </a:r>
            <a:endParaRPr lang="fr-FR" b="1" dirty="0"/>
          </a:p>
          <a:p>
            <a:endParaRPr lang="fr-FR" dirty="0" smtClean="0"/>
          </a:p>
        </p:txBody>
      </p:sp>
    </p:spTree>
    <p:extLst>
      <p:ext uri="{BB962C8B-B14F-4D97-AF65-F5344CB8AC3E}">
        <p14:creationId xmlns:p14="http://schemas.microsoft.com/office/powerpoint/2010/main" val="63065912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XML-RPC</a:t>
            </a:r>
            <a:endParaRPr lang="fr-FR" dirty="0"/>
          </a:p>
        </p:txBody>
      </p:sp>
      <p:sp>
        <p:nvSpPr>
          <p:cNvPr id="3" name="Espace réservé du contenu 2"/>
          <p:cNvSpPr>
            <a:spLocks noGrp="1"/>
          </p:cNvSpPr>
          <p:nvPr>
            <p:ph sz="quarter" idx="1"/>
          </p:nvPr>
        </p:nvSpPr>
        <p:spPr/>
        <p:txBody>
          <a:bodyPr/>
          <a:lstStyle/>
          <a:p>
            <a:r>
              <a:rPr lang="fr-FR" dirty="0" smtClean="0">
                <a:solidFill>
                  <a:schemeClr val="accent1"/>
                </a:solidFill>
              </a:rPr>
              <a:t>Une </a:t>
            </a:r>
            <a:r>
              <a:rPr lang="fr-FR" dirty="0" err="1" smtClean="0">
                <a:solidFill>
                  <a:schemeClr val="accent1"/>
                </a:solidFill>
              </a:rPr>
              <a:t>tecnique</a:t>
            </a:r>
            <a:r>
              <a:rPr lang="fr-FR" dirty="0" smtClean="0">
                <a:solidFill>
                  <a:schemeClr val="accent1"/>
                </a:solidFill>
              </a:rPr>
              <a:t> RMI mais pour les services web</a:t>
            </a:r>
            <a:endParaRPr lang="fr-FR" dirty="0" smtClean="0">
              <a:solidFill>
                <a:schemeClr val="accent1"/>
              </a:solidFill>
            </a:endParaRPr>
          </a:p>
          <a:p>
            <a:r>
              <a:rPr lang="en-AU" dirty="0" smtClean="0"/>
              <a:t>provides </a:t>
            </a:r>
            <a:r>
              <a:rPr lang="en-AU" dirty="0" smtClean="0"/>
              <a:t>an XML- and HTTP-based mechanism for making method or function calls across a network </a:t>
            </a:r>
          </a:p>
          <a:p>
            <a:r>
              <a:rPr lang="en-AU" dirty="0" smtClean="0"/>
              <a:t>Very simple &amp; useful </a:t>
            </a:r>
          </a:p>
          <a:p>
            <a:r>
              <a:rPr lang="en-AU" dirty="0" smtClean="0"/>
              <a:t>This slides present: </a:t>
            </a:r>
          </a:p>
          <a:p>
            <a:pPr lvl="1"/>
            <a:r>
              <a:rPr lang="en-AU" dirty="0" smtClean="0"/>
              <a:t>An introduction to the main concepts and history of XML-RPC </a:t>
            </a:r>
          </a:p>
          <a:p>
            <a:pPr lvl="1"/>
            <a:r>
              <a:rPr lang="en-AU" dirty="0" smtClean="0"/>
              <a:t>XML-RPC usage scenarios </a:t>
            </a:r>
          </a:p>
          <a:p>
            <a:pPr lvl="1"/>
            <a:endParaRPr lang="en-AU" dirty="0"/>
          </a:p>
        </p:txBody>
      </p:sp>
      <p:sp>
        <p:nvSpPr>
          <p:cNvPr id="4" name="Espace réservé du numéro de diapositive 3"/>
          <p:cNvSpPr>
            <a:spLocks noGrp="1"/>
          </p:cNvSpPr>
          <p:nvPr>
            <p:ph type="sldNum" sz="quarter" idx="12"/>
          </p:nvPr>
        </p:nvSpPr>
        <p:spPr/>
        <p:txBody>
          <a:bodyPr/>
          <a:lstStyle/>
          <a:p>
            <a:pPr eaLnBrk="1" latinLnBrk="0" hangingPunct="1"/>
            <a:fld id="{2C6B1FF6-39B9-40F5-8B67-33C6354A3D4F}" type="slidenum">
              <a:rPr kumimoji="0" lang="en-US" smtClean="0"/>
              <a:pPr eaLnBrk="1" latinLnBrk="0" hangingPunct="1"/>
              <a:t>3</a:t>
            </a:fld>
            <a:endParaRPr kumimoji="0" lang="en-US" dirty="0"/>
          </a:p>
        </p:txBody>
      </p:sp>
    </p:spTree>
    <p:extLst>
      <p:ext uri="{BB962C8B-B14F-4D97-AF65-F5344CB8AC3E}">
        <p14:creationId xmlns:p14="http://schemas.microsoft.com/office/powerpoint/2010/main" val="6799965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pPr eaLnBrk="1" latinLnBrk="0" hangingPunct="1"/>
            <a:fld id="{2C6B1FF6-39B9-40F5-8B67-33C6354A3D4F}" type="slidenum">
              <a:rPr kumimoji="0" lang="en-US" smtClean="0"/>
              <a:pPr eaLnBrk="1" latinLnBrk="0" hangingPunct="1"/>
              <a:t>30</a:t>
            </a:fld>
            <a:endParaRPr kumimoji="0" lang="en-US" dirty="0"/>
          </a:p>
        </p:txBody>
      </p:sp>
      <p:pic>
        <p:nvPicPr>
          <p:cNvPr id="6" name="Image 5" descr="Ecosystem.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388" y="1594862"/>
            <a:ext cx="6312366" cy="4780538"/>
          </a:xfrm>
          <a:prstGeom prst="rect">
            <a:avLst/>
          </a:prstGeom>
        </p:spPr>
      </p:pic>
      <p:pic>
        <p:nvPicPr>
          <p:cNvPr id="7" name="Image 6" descr="AW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9876" y="1831476"/>
            <a:ext cx="1400895" cy="700448"/>
          </a:xfrm>
          <a:prstGeom prst="rect">
            <a:avLst/>
          </a:prstGeom>
        </p:spPr>
      </p:pic>
      <p:pic>
        <p:nvPicPr>
          <p:cNvPr id="8" name="Image 7" descr="glyph-vflK-Wlf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8888" y="1185228"/>
            <a:ext cx="876617" cy="819268"/>
          </a:xfrm>
          <a:prstGeom prst="rect">
            <a:avLst/>
          </a:prstGeom>
        </p:spPr>
      </p:pic>
    </p:spTree>
    <p:extLst>
      <p:ext uri="{BB962C8B-B14F-4D97-AF65-F5344CB8AC3E}">
        <p14:creationId xmlns:p14="http://schemas.microsoft.com/office/powerpoint/2010/main" val="21326174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1752" y="204173"/>
            <a:ext cx="8534400" cy="758952"/>
          </a:xfrm>
        </p:spPr>
        <p:txBody>
          <a:bodyPr/>
          <a:lstStyle/>
          <a:p>
            <a:r>
              <a:rPr lang="fr-FR" dirty="0" err="1" smtClean="0"/>
              <a:t>Negotiation</a:t>
            </a:r>
            <a:r>
              <a:rPr lang="fr-FR" dirty="0" smtClean="0"/>
              <a:t> pour l ’</a:t>
            </a:r>
            <a:r>
              <a:rPr lang="fr-FR" dirty="0" err="1" smtClean="0"/>
              <a:t>élasticitié</a:t>
            </a:r>
            <a:endParaRPr lang="fr-FR" dirty="0"/>
          </a:p>
        </p:txBody>
      </p:sp>
      <p:sp>
        <p:nvSpPr>
          <p:cNvPr id="3" name="Espace réservé du numéro de diapositive 2"/>
          <p:cNvSpPr>
            <a:spLocks noGrp="1"/>
          </p:cNvSpPr>
          <p:nvPr>
            <p:ph type="sldNum" sz="quarter" idx="12"/>
          </p:nvPr>
        </p:nvSpPr>
        <p:spPr/>
        <p:txBody>
          <a:bodyPr/>
          <a:lstStyle/>
          <a:p>
            <a:pPr eaLnBrk="1" latinLnBrk="0" hangingPunct="1"/>
            <a:fld id="{2C6B1FF6-39B9-40F5-8B67-33C6354A3D4F}" type="slidenum">
              <a:rPr kumimoji="0" lang="en-US" smtClean="0"/>
              <a:pPr eaLnBrk="1" latinLnBrk="0" hangingPunct="1"/>
              <a:t>31</a:t>
            </a:fld>
            <a:endParaRPr kumimoji="0" lang="en-US" dirty="0"/>
          </a:p>
        </p:txBody>
      </p:sp>
      <p:pic>
        <p:nvPicPr>
          <p:cNvPr id="5" name="Image 4" descr="EMANArchitectur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4078" y="1467697"/>
            <a:ext cx="6074870" cy="3827829"/>
          </a:xfrm>
          <a:prstGeom prst="rect">
            <a:avLst/>
          </a:prstGeom>
        </p:spPr>
      </p:pic>
      <p:sp>
        <p:nvSpPr>
          <p:cNvPr id="6" name="ZoneTexte 5"/>
          <p:cNvSpPr txBox="1"/>
          <p:nvPr/>
        </p:nvSpPr>
        <p:spPr>
          <a:xfrm>
            <a:off x="301752" y="2003049"/>
            <a:ext cx="2043020" cy="1477328"/>
          </a:xfrm>
          <a:prstGeom prst="rect">
            <a:avLst/>
          </a:prstGeom>
          <a:noFill/>
        </p:spPr>
        <p:txBody>
          <a:bodyPr wrap="square" rtlCol="0">
            <a:spAutoFit/>
          </a:bodyPr>
          <a:lstStyle/>
          <a:p>
            <a:r>
              <a:rPr lang="fr-FR" dirty="0" err="1" smtClean="0"/>
              <a:t>Mot-cles</a:t>
            </a:r>
            <a:r>
              <a:rPr lang="fr-FR" dirty="0" smtClean="0"/>
              <a:t>:</a:t>
            </a:r>
          </a:p>
          <a:p>
            <a:pPr marL="285750" indent="-285750">
              <a:buFont typeface="Arial"/>
              <a:buChar char="•"/>
            </a:pPr>
            <a:r>
              <a:rPr lang="fr-FR" dirty="0" smtClean="0"/>
              <a:t>Cloud</a:t>
            </a:r>
          </a:p>
          <a:p>
            <a:pPr marL="285750" indent="-285750">
              <a:buFont typeface="Arial"/>
              <a:buChar char="•"/>
            </a:pPr>
            <a:r>
              <a:rPr lang="fr-FR" dirty="0" smtClean="0"/>
              <a:t>Elasticité</a:t>
            </a:r>
          </a:p>
          <a:p>
            <a:pPr marL="285750" indent="-285750">
              <a:buFont typeface="Arial"/>
              <a:buChar char="•"/>
            </a:pPr>
            <a:r>
              <a:rPr lang="fr-FR" dirty="0" err="1" smtClean="0"/>
              <a:t>QoE</a:t>
            </a:r>
            <a:endParaRPr lang="fr-FR" dirty="0" smtClean="0"/>
          </a:p>
          <a:p>
            <a:pPr marL="285750" indent="-285750">
              <a:buFont typeface="Arial"/>
              <a:buChar char="•"/>
            </a:pPr>
            <a:r>
              <a:rPr lang="fr-FR" dirty="0" err="1" smtClean="0"/>
              <a:t>Negociation</a:t>
            </a:r>
            <a:endParaRPr lang="fr-FR" dirty="0"/>
          </a:p>
        </p:txBody>
      </p:sp>
    </p:spTree>
    <p:extLst>
      <p:ext uri="{BB962C8B-B14F-4D97-AF65-F5344CB8AC3E}">
        <p14:creationId xmlns:p14="http://schemas.microsoft.com/office/powerpoint/2010/main" val="18385871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XML-RPC Intro</a:t>
            </a:r>
            <a:endParaRPr lang="fr-FR" dirty="0"/>
          </a:p>
        </p:txBody>
      </p:sp>
      <p:sp>
        <p:nvSpPr>
          <p:cNvPr id="3" name="Espace réservé du numéro de diapositive 2"/>
          <p:cNvSpPr>
            <a:spLocks noGrp="1"/>
          </p:cNvSpPr>
          <p:nvPr>
            <p:ph type="sldNum" sz="quarter" idx="12"/>
          </p:nvPr>
        </p:nvSpPr>
        <p:spPr/>
        <p:txBody>
          <a:bodyPr/>
          <a:lstStyle/>
          <a:p>
            <a:pPr eaLnBrk="1" latinLnBrk="0" hangingPunct="1"/>
            <a:fld id="{2C6B1FF6-39B9-40F5-8B67-33C6354A3D4F}" type="slidenum">
              <a:rPr kumimoji="0" lang="en-US" smtClean="0"/>
              <a:pPr eaLnBrk="1" latinLnBrk="0" hangingPunct="1"/>
              <a:t>4</a:t>
            </a:fld>
            <a:endParaRPr kumimoji="0" lang="en-US" dirty="0"/>
          </a:p>
        </p:txBody>
      </p:sp>
      <p:sp>
        <p:nvSpPr>
          <p:cNvPr id="4" name="Espace réservé du contenu 3"/>
          <p:cNvSpPr>
            <a:spLocks noGrp="1"/>
          </p:cNvSpPr>
          <p:nvPr>
            <p:ph sz="quarter" idx="1"/>
          </p:nvPr>
        </p:nvSpPr>
        <p:spPr/>
        <p:txBody>
          <a:bodyPr>
            <a:normAutofit lnSpcReduction="10000"/>
          </a:bodyPr>
          <a:lstStyle/>
          <a:p>
            <a:r>
              <a:rPr lang="en-US" dirty="0" err="1" smtClean="0"/>
              <a:t>Developped</a:t>
            </a:r>
            <a:r>
              <a:rPr lang="en-US" dirty="0" smtClean="0"/>
              <a:t> by Dave </a:t>
            </a:r>
            <a:r>
              <a:rPr lang="en-US" dirty="0" err="1" smtClean="0"/>
              <a:t>Winer</a:t>
            </a:r>
            <a:r>
              <a:rPr lang="en-US" dirty="0" smtClean="0"/>
              <a:t> of </a:t>
            </a:r>
            <a:r>
              <a:rPr lang="en-US" dirty="0" err="1" smtClean="0"/>
              <a:t>Userland</a:t>
            </a:r>
            <a:r>
              <a:rPr lang="en-US" dirty="0" smtClean="0"/>
              <a:t>  in the late 1990</a:t>
            </a:r>
          </a:p>
          <a:p>
            <a:r>
              <a:rPr lang="en-US" dirty="0" smtClean="0"/>
              <a:t>Is a very lightweight RPC </a:t>
            </a:r>
            <a:r>
              <a:rPr lang="en-US" dirty="0" smtClean="0"/>
              <a:t>system (simple et </a:t>
            </a:r>
            <a:r>
              <a:rPr lang="en-US" dirty="0" err="1" smtClean="0"/>
              <a:t>léger</a:t>
            </a:r>
            <a:r>
              <a:rPr lang="en-US" dirty="0" smtClean="0"/>
              <a:t>) </a:t>
            </a:r>
            <a:endParaRPr lang="en-US" dirty="0" smtClean="0"/>
          </a:p>
          <a:p>
            <a:pPr lvl="1"/>
            <a:r>
              <a:rPr lang="en-US" dirty="0" smtClean="0"/>
              <a:t>Support for elementary data types (basically, the built-in C types together with a </a:t>
            </a:r>
            <a:r>
              <a:rPr lang="en-US" dirty="0" err="1" smtClean="0"/>
              <a:t>boolean</a:t>
            </a:r>
            <a:r>
              <a:rPr lang="en-US" dirty="0" smtClean="0"/>
              <a:t> and a </a:t>
            </a:r>
            <a:r>
              <a:rPr lang="en-US" dirty="0" err="1" smtClean="0"/>
              <a:t>datetime</a:t>
            </a:r>
            <a:r>
              <a:rPr lang="en-US" dirty="0" smtClean="0"/>
              <a:t> type) </a:t>
            </a:r>
          </a:p>
          <a:p>
            <a:pPr lvl="1"/>
            <a:r>
              <a:rPr lang="en-US" dirty="0" smtClean="0"/>
              <a:t>Few simple commands </a:t>
            </a:r>
          </a:p>
          <a:p>
            <a:pPr lvl="1"/>
            <a:r>
              <a:rPr lang="en-US" dirty="0"/>
              <a:t>F</a:t>
            </a:r>
            <a:r>
              <a:rPr lang="en-US" dirty="0" smtClean="0"/>
              <a:t>ollows </a:t>
            </a:r>
            <a:r>
              <a:rPr lang="en-US" dirty="0"/>
              <a:t>the request/response pattern </a:t>
            </a:r>
            <a:endParaRPr lang="en-US" dirty="0" smtClean="0"/>
          </a:p>
          <a:p>
            <a:r>
              <a:rPr lang="en-US" dirty="0" smtClean="0"/>
              <a:t>Two key features </a:t>
            </a:r>
          </a:p>
          <a:p>
            <a:pPr lvl="1"/>
            <a:r>
              <a:rPr lang="en-US" dirty="0" smtClean="0"/>
              <a:t>use of XML marshaling/</a:t>
            </a:r>
            <a:r>
              <a:rPr lang="en-US" dirty="0" err="1" smtClean="0"/>
              <a:t>unmarshaling</a:t>
            </a:r>
            <a:r>
              <a:rPr lang="en-US" dirty="0" smtClean="0"/>
              <a:t> to achieve language neutrality </a:t>
            </a:r>
          </a:p>
          <a:p>
            <a:pPr lvl="1"/>
            <a:r>
              <a:rPr lang="en-US" dirty="0" smtClean="0"/>
              <a:t>Reliance on HTTP for transport </a:t>
            </a:r>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377087013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Espace réservé du numéro de diapositive 2"/>
          <p:cNvSpPr>
            <a:spLocks noGrp="1"/>
          </p:cNvSpPr>
          <p:nvPr>
            <p:ph type="sldNum" sz="quarter" idx="12"/>
          </p:nvPr>
        </p:nvSpPr>
        <p:spPr/>
        <p:txBody>
          <a:bodyPr/>
          <a:lstStyle/>
          <a:p>
            <a:pPr eaLnBrk="1" latinLnBrk="0" hangingPunct="1"/>
            <a:fld id="{2C6B1FF6-39B9-40F5-8B67-33C6354A3D4F}" type="slidenum">
              <a:rPr kumimoji="0" lang="en-US" smtClean="0"/>
              <a:pPr eaLnBrk="1" latinLnBrk="0" hangingPunct="1"/>
              <a:t>5</a:t>
            </a:fld>
            <a:endParaRPr kumimoji="0" lang="en-US" dirty="0"/>
          </a:p>
        </p:txBody>
      </p:sp>
      <p:pic>
        <p:nvPicPr>
          <p:cNvPr id="6" name="Image 5" descr="WebServiceIntroWithFriendGeneralizatio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427" y="1624872"/>
            <a:ext cx="8594725" cy="4104477"/>
          </a:xfrm>
          <a:prstGeom prst="rect">
            <a:avLst/>
          </a:prstGeom>
        </p:spPr>
      </p:pic>
      <p:sp>
        <p:nvSpPr>
          <p:cNvPr id="7" name="Rectangle 6"/>
          <p:cNvSpPr/>
          <p:nvPr/>
        </p:nvSpPr>
        <p:spPr>
          <a:xfrm>
            <a:off x="2862845" y="181168"/>
            <a:ext cx="2997686" cy="769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a:spAutoFit/>
          </a:bodyPr>
          <a:lstStyle/>
          <a:p>
            <a:pPr algn="ctr"/>
            <a:r>
              <a:rPr lang="fr-FR" sz="4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XML RPC</a:t>
            </a:r>
            <a:endParaRPr lang="fr-FR" sz="4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122855476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RPC: </a:t>
            </a:r>
            <a:r>
              <a:rPr lang="fr-FR" dirty="0" err="1" smtClean="0"/>
              <a:t>Procedure</a:t>
            </a:r>
            <a:r>
              <a:rPr lang="fr-FR" dirty="0" smtClean="0"/>
              <a:t> </a:t>
            </a:r>
            <a:r>
              <a:rPr lang="fr-FR" dirty="0" smtClean="0">
                <a:solidFill>
                  <a:srgbClr val="D16349"/>
                </a:solidFill>
              </a:rPr>
              <a:t>Call</a:t>
            </a:r>
            <a:endParaRPr lang="fr-FR" dirty="0">
              <a:solidFill>
                <a:srgbClr val="D16349"/>
              </a:solidFill>
            </a:endParaRPr>
          </a:p>
        </p:txBody>
      </p:sp>
      <p:sp>
        <p:nvSpPr>
          <p:cNvPr id="3" name="Espace réservé du numéro de diapositive 2"/>
          <p:cNvSpPr>
            <a:spLocks noGrp="1"/>
          </p:cNvSpPr>
          <p:nvPr>
            <p:ph type="sldNum" sz="quarter" idx="12"/>
          </p:nvPr>
        </p:nvSpPr>
        <p:spPr/>
        <p:txBody>
          <a:bodyPr/>
          <a:lstStyle/>
          <a:p>
            <a:pPr eaLnBrk="1" latinLnBrk="0" hangingPunct="1"/>
            <a:fld id="{2C6B1FF6-39B9-40F5-8B67-33C6354A3D4F}" type="slidenum">
              <a:rPr kumimoji="0" lang="en-US" smtClean="0"/>
              <a:pPr eaLnBrk="1" latinLnBrk="0" hangingPunct="1"/>
              <a:t>6</a:t>
            </a:fld>
            <a:endParaRPr kumimoji="0" lang="en-US" dirty="0"/>
          </a:p>
        </p:txBody>
      </p:sp>
      <p:sp>
        <p:nvSpPr>
          <p:cNvPr id="4" name="Espace réservé du contenu 3"/>
          <p:cNvSpPr>
            <a:spLocks noGrp="1"/>
          </p:cNvSpPr>
          <p:nvPr>
            <p:ph sz="quarter" idx="1"/>
          </p:nvPr>
        </p:nvSpPr>
        <p:spPr/>
        <p:txBody>
          <a:bodyPr/>
          <a:lstStyle/>
          <a:p>
            <a:r>
              <a:rPr lang="fr-FR" dirty="0" smtClean="0"/>
              <a:t>The server </a:t>
            </a:r>
            <a:r>
              <a:rPr lang="fr-FR" dirty="0" err="1" smtClean="0"/>
              <a:t>offers</a:t>
            </a:r>
            <a:r>
              <a:rPr lang="fr-FR" dirty="0"/>
              <a:t>  </a:t>
            </a:r>
            <a:r>
              <a:rPr lang="fr-FR" dirty="0" smtClean="0"/>
              <a:t>a </a:t>
            </a:r>
            <a:r>
              <a:rPr lang="fr-FR" dirty="0" err="1" smtClean="0"/>
              <a:t>procdure</a:t>
            </a:r>
            <a:r>
              <a:rPr lang="fr-FR" dirty="0" smtClean="0"/>
              <a:t> (a </a:t>
            </a:r>
            <a:r>
              <a:rPr lang="fr-FR" dirty="0" err="1" smtClean="0"/>
              <a:t>method</a:t>
            </a:r>
            <a:r>
              <a:rPr lang="fr-FR" dirty="0" smtClean="0"/>
              <a:t>)</a:t>
            </a:r>
          </a:p>
          <a:p>
            <a:r>
              <a:rPr lang="fr-FR" dirty="0" smtClean="0"/>
              <a:t>The client </a:t>
            </a:r>
            <a:r>
              <a:rPr lang="fr-FR" dirty="0" err="1" smtClean="0"/>
              <a:t>can</a:t>
            </a:r>
            <a:r>
              <a:rPr lang="fr-FR" dirty="0" smtClean="0"/>
              <a:t> call </a:t>
            </a:r>
            <a:r>
              <a:rPr lang="fr-FR" dirty="0" err="1" smtClean="0"/>
              <a:t>this</a:t>
            </a:r>
            <a:r>
              <a:rPr lang="fr-FR" dirty="0" smtClean="0"/>
              <a:t> </a:t>
            </a:r>
            <a:r>
              <a:rPr lang="fr-FR" dirty="0" err="1" smtClean="0"/>
              <a:t>method</a:t>
            </a:r>
            <a:r>
              <a:rPr lang="fr-FR" dirty="0" smtClean="0"/>
              <a:t> as </a:t>
            </a:r>
            <a:r>
              <a:rPr lang="fr-FR" dirty="0" err="1" smtClean="0"/>
              <a:t>follows</a:t>
            </a:r>
            <a:r>
              <a:rPr lang="fr-FR" dirty="0" smtClean="0"/>
              <a:t>: </a:t>
            </a:r>
          </a:p>
          <a:p>
            <a:pPr lvl="1"/>
            <a:r>
              <a:rPr lang="fr-FR" dirty="0" smtClean="0"/>
              <a:t>Client client = new client </a:t>
            </a:r>
            <a:r>
              <a:rPr lang="is-IS" dirty="0" smtClean="0"/>
              <a:t>…</a:t>
            </a:r>
          </a:p>
          <a:p>
            <a:pPr lvl="1"/>
            <a:r>
              <a:rPr lang="fr-FR" dirty="0" smtClean="0"/>
              <a:t>R</a:t>
            </a:r>
            <a:r>
              <a:rPr lang="is-IS" dirty="0" smtClean="0"/>
              <a:t>esultat r = client.execute(</a:t>
            </a:r>
            <a:r>
              <a:rPr lang="is-IS" dirty="0" smtClean="0">
                <a:solidFill>
                  <a:srgbClr val="D16349"/>
                </a:solidFill>
              </a:rPr>
              <a:t>“nom de la procudure”, params </a:t>
            </a:r>
            <a:r>
              <a:rPr lang="is-IS" dirty="0" smtClean="0"/>
              <a:t>);</a:t>
            </a:r>
          </a:p>
        </p:txBody>
      </p:sp>
    </p:spTree>
    <p:extLst>
      <p:ext uri="{BB962C8B-B14F-4D97-AF65-F5344CB8AC3E}">
        <p14:creationId xmlns:p14="http://schemas.microsoft.com/office/powerpoint/2010/main" val="70304526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XML RPC : </a:t>
            </a:r>
            <a:r>
              <a:rPr lang="fr-FR" dirty="0" err="1" smtClean="0"/>
              <a:t>Parameters</a:t>
            </a:r>
            <a:endParaRPr lang="fr-FR" dirty="0"/>
          </a:p>
        </p:txBody>
      </p:sp>
      <p:sp>
        <p:nvSpPr>
          <p:cNvPr id="3" name="Espace réservé du contenu 2"/>
          <p:cNvSpPr>
            <a:spLocks noGrp="1"/>
          </p:cNvSpPr>
          <p:nvPr>
            <p:ph sz="quarter" idx="1"/>
          </p:nvPr>
        </p:nvSpPr>
        <p:spPr>
          <a:xfrm>
            <a:off x="301752" y="1527048"/>
            <a:ext cx="8503920" cy="2933705"/>
          </a:xfrm>
        </p:spPr>
        <p:txBody>
          <a:bodyPr/>
          <a:lstStyle/>
          <a:p>
            <a:r>
              <a:rPr lang="en-US" dirty="0" smtClean="0"/>
              <a:t>XML-RPC parameters are a simple list of types and content </a:t>
            </a:r>
          </a:p>
          <a:p>
            <a:pPr lvl="1"/>
            <a:r>
              <a:rPr lang="en-US" dirty="0" smtClean="0"/>
              <a:t> </a:t>
            </a:r>
            <a:r>
              <a:rPr lang="en-US" dirty="0" err="1" smtClean="0"/>
              <a:t>structs</a:t>
            </a:r>
            <a:r>
              <a:rPr lang="en-US" dirty="0" smtClean="0"/>
              <a:t> and arrays are the most complex types available. </a:t>
            </a:r>
          </a:p>
          <a:p>
            <a:r>
              <a:rPr lang="en-US" dirty="0" smtClean="0"/>
              <a:t>XML-RPC has no notion of objects </a:t>
            </a:r>
          </a:p>
          <a:p>
            <a:r>
              <a:rPr lang="en-US" dirty="0" smtClean="0"/>
              <a:t>No mechanism for including information that uses other XML vocabularies </a:t>
            </a:r>
          </a:p>
          <a:p>
            <a:endParaRPr lang="en-US" dirty="0"/>
          </a:p>
        </p:txBody>
      </p:sp>
      <p:sp>
        <p:nvSpPr>
          <p:cNvPr id="4" name="Espace réservé du numéro de diapositive 3"/>
          <p:cNvSpPr>
            <a:spLocks noGrp="1"/>
          </p:cNvSpPr>
          <p:nvPr>
            <p:ph type="sldNum" sz="quarter" idx="12"/>
          </p:nvPr>
        </p:nvSpPr>
        <p:spPr/>
        <p:txBody>
          <a:bodyPr/>
          <a:lstStyle/>
          <a:p>
            <a:pPr eaLnBrk="1" latinLnBrk="0" hangingPunct="1"/>
            <a:fld id="{2C6B1FF6-39B9-40F5-8B67-33C6354A3D4F}" type="slidenum">
              <a:rPr kumimoji="0" lang="en-US" smtClean="0"/>
              <a:pPr eaLnBrk="1" latinLnBrk="0" hangingPunct="1"/>
              <a:t>7</a:t>
            </a:fld>
            <a:endParaRPr kumimoji="0" lang="en-US" dirty="0"/>
          </a:p>
        </p:txBody>
      </p:sp>
      <p:grpSp>
        <p:nvGrpSpPr>
          <p:cNvPr id="5" name="Grouper 4"/>
          <p:cNvGrpSpPr/>
          <p:nvPr/>
        </p:nvGrpSpPr>
        <p:grpSpPr>
          <a:xfrm>
            <a:off x="968375" y="5004514"/>
            <a:ext cx="7223125" cy="861775"/>
            <a:chOff x="682625" y="5127625"/>
            <a:chExt cx="7223125" cy="861775"/>
          </a:xfrm>
        </p:grpSpPr>
        <p:sp>
          <p:nvSpPr>
            <p:cNvPr id="6" name="ZoneTexte 5"/>
            <p:cNvSpPr txBox="1"/>
            <p:nvPr/>
          </p:nvSpPr>
          <p:spPr>
            <a:xfrm>
              <a:off x="682625" y="5127625"/>
              <a:ext cx="7223124" cy="461665"/>
            </a:xfrm>
            <a:prstGeom prst="rect">
              <a:avLst/>
            </a:prstGeom>
            <a:solidFill>
              <a:schemeClr val="accent1">
                <a:lumMod val="60000"/>
                <a:lumOff val="40000"/>
              </a:schemeClr>
            </a:solidFill>
          </p:spPr>
          <p:txBody>
            <a:bodyPr wrap="square" rtlCol="0">
              <a:spAutoFit/>
            </a:bodyPr>
            <a:lstStyle/>
            <a:p>
              <a:r>
                <a:rPr lang="fr-FR" sz="2400" dirty="0" err="1" smtClean="0"/>
                <a:t>Remark</a:t>
              </a:r>
              <a:endParaRPr lang="fr-FR" sz="2400" dirty="0"/>
            </a:p>
          </p:txBody>
        </p:sp>
        <p:sp>
          <p:nvSpPr>
            <p:cNvPr id="7" name="Rectangle 6"/>
            <p:cNvSpPr/>
            <p:nvPr/>
          </p:nvSpPr>
          <p:spPr>
            <a:xfrm>
              <a:off x="682626" y="5589290"/>
              <a:ext cx="7223124" cy="400110"/>
            </a:xfrm>
            <a:prstGeom prst="rect">
              <a:avLst/>
            </a:prstGeom>
            <a:solidFill>
              <a:schemeClr val="accent1">
                <a:lumMod val="20000"/>
                <a:lumOff val="80000"/>
              </a:schemeClr>
            </a:solidFill>
          </p:spPr>
          <p:txBody>
            <a:bodyPr wrap="square">
              <a:spAutoFit/>
            </a:bodyPr>
            <a:lstStyle/>
            <a:p>
              <a:r>
                <a:rPr lang="fr-FR" sz="2000" dirty="0" smtClean="0"/>
                <a:t>This </a:t>
              </a:r>
              <a:r>
                <a:rPr lang="fr-FR" sz="2000" dirty="0" err="1" smtClean="0"/>
                <a:t>is</a:t>
              </a:r>
              <a:r>
                <a:rPr lang="fr-FR" sz="2000" dirty="0" smtClean="0"/>
                <a:t> a </a:t>
              </a:r>
              <a:r>
                <a:rPr lang="fr-FR" sz="2000" dirty="0" err="1" smtClean="0"/>
                <a:t>limitaton</a:t>
              </a:r>
              <a:r>
                <a:rPr lang="fr-FR" sz="2000" dirty="0" smtClean="0"/>
                <a:t> to </a:t>
              </a:r>
              <a:r>
                <a:rPr lang="fr-FR" sz="2000" dirty="0" err="1" smtClean="0"/>
                <a:t>be</a:t>
              </a:r>
              <a:r>
                <a:rPr lang="fr-FR" sz="2000" dirty="0" smtClean="0"/>
                <a:t> </a:t>
              </a:r>
              <a:r>
                <a:rPr lang="fr-FR" sz="2000" dirty="0" err="1" smtClean="0"/>
                <a:t>addressed</a:t>
              </a:r>
              <a:r>
                <a:rPr lang="fr-FR" sz="2000" dirty="0" smtClean="0"/>
                <a:t> by the SOAP </a:t>
              </a:r>
              <a:r>
                <a:rPr lang="fr-FR" sz="2000" dirty="0" smtClean="0"/>
                <a:t>&amp;</a:t>
              </a:r>
              <a:r>
                <a:rPr lang="fr-FR" sz="2000" dirty="0" err="1" smtClean="0"/>
                <a:t>co</a:t>
              </a:r>
              <a:endParaRPr lang="fr-FR" sz="2000" dirty="0"/>
            </a:p>
          </p:txBody>
        </p:sp>
      </p:grpSp>
    </p:spTree>
    <p:extLst>
      <p:ext uri="{BB962C8B-B14F-4D97-AF65-F5344CB8AC3E}">
        <p14:creationId xmlns:p14="http://schemas.microsoft.com/office/powerpoint/2010/main" val="18918379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b="1" dirty="0"/>
              <a:t>XML-RPC </a:t>
            </a:r>
            <a:r>
              <a:rPr lang="fr-FR" b="1" dirty="0" err="1"/>
              <a:t>Technical</a:t>
            </a:r>
            <a:r>
              <a:rPr lang="fr-FR" b="1" dirty="0"/>
              <a:t> </a:t>
            </a:r>
            <a:r>
              <a:rPr lang="fr-FR" b="1" dirty="0" err="1" smtClean="0"/>
              <a:t>Details</a:t>
            </a:r>
            <a:endParaRPr lang="fr-FR" dirty="0"/>
          </a:p>
        </p:txBody>
      </p:sp>
      <p:sp>
        <p:nvSpPr>
          <p:cNvPr id="3" name="Espace réservé du contenu 2"/>
          <p:cNvSpPr>
            <a:spLocks noGrp="1"/>
          </p:cNvSpPr>
          <p:nvPr>
            <p:ph sz="quarter" idx="1"/>
          </p:nvPr>
        </p:nvSpPr>
        <p:spPr>
          <a:xfrm>
            <a:off x="301752" y="1527048"/>
            <a:ext cx="8503920" cy="3600577"/>
          </a:xfrm>
        </p:spPr>
        <p:txBody>
          <a:bodyPr/>
          <a:lstStyle/>
          <a:p>
            <a:r>
              <a:rPr lang="fr-FR" dirty="0"/>
              <a:t>XML-RPC </a:t>
            </a:r>
            <a:r>
              <a:rPr lang="fr-FR" dirty="0" err="1"/>
              <a:t>consists</a:t>
            </a:r>
            <a:r>
              <a:rPr lang="fr-FR" dirty="0"/>
              <a:t> of </a:t>
            </a:r>
            <a:r>
              <a:rPr lang="fr-FR" dirty="0" err="1"/>
              <a:t>three</a:t>
            </a:r>
            <a:r>
              <a:rPr lang="fr-FR" dirty="0"/>
              <a:t> </a:t>
            </a:r>
            <a:r>
              <a:rPr lang="fr-FR" dirty="0" err="1"/>
              <a:t>relatively</a:t>
            </a:r>
            <a:r>
              <a:rPr lang="fr-FR" dirty="0"/>
              <a:t> </a:t>
            </a:r>
            <a:r>
              <a:rPr lang="fr-FR" dirty="0" err="1"/>
              <a:t>small</a:t>
            </a:r>
            <a:r>
              <a:rPr lang="fr-FR" dirty="0"/>
              <a:t> parts </a:t>
            </a:r>
          </a:p>
          <a:p>
            <a:pPr lvl="1"/>
            <a:r>
              <a:rPr lang="fr-FR" i="1" dirty="0"/>
              <a:t>XML-RPC data model </a:t>
            </a:r>
            <a:endParaRPr lang="fr-FR" dirty="0" smtClean="0"/>
          </a:p>
          <a:p>
            <a:pPr lvl="2"/>
            <a:r>
              <a:rPr lang="fr-FR" dirty="0"/>
              <a:t>A set of types for use in passing </a:t>
            </a:r>
            <a:r>
              <a:rPr lang="fr-FR" dirty="0" err="1"/>
              <a:t>parameters</a:t>
            </a:r>
            <a:r>
              <a:rPr lang="fr-FR" dirty="0"/>
              <a:t>, return values, and </a:t>
            </a:r>
            <a:r>
              <a:rPr lang="fr-FR" dirty="0" err="1"/>
              <a:t>faults</a:t>
            </a:r>
            <a:r>
              <a:rPr lang="fr-FR" dirty="0"/>
              <a:t> (</a:t>
            </a:r>
            <a:r>
              <a:rPr lang="fr-FR" dirty="0" err="1"/>
              <a:t>error</a:t>
            </a:r>
            <a:r>
              <a:rPr lang="fr-FR" dirty="0"/>
              <a:t> messages</a:t>
            </a:r>
            <a:r>
              <a:rPr lang="fr-FR" dirty="0" smtClean="0"/>
              <a:t>)</a:t>
            </a:r>
          </a:p>
          <a:p>
            <a:pPr lvl="1"/>
            <a:r>
              <a:rPr lang="fr-FR" dirty="0" smtClean="0"/>
              <a:t> </a:t>
            </a:r>
            <a:r>
              <a:rPr lang="fr-FR" i="1" dirty="0"/>
              <a:t>XML-RPC </a:t>
            </a:r>
            <a:r>
              <a:rPr lang="fr-FR" i="1" dirty="0" err="1"/>
              <a:t>request</a:t>
            </a:r>
            <a:r>
              <a:rPr lang="fr-FR" i="1" dirty="0"/>
              <a:t> structures </a:t>
            </a:r>
            <a:endParaRPr lang="fr-FR" dirty="0"/>
          </a:p>
          <a:p>
            <a:pPr lvl="2"/>
            <a:r>
              <a:rPr lang="fr-FR" dirty="0"/>
              <a:t>An HTTP POST </a:t>
            </a:r>
            <a:r>
              <a:rPr lang="fr-FR" dirty="0" err="1"/>
              <a:t>request</a:t>
            </a:r>
            <a:r>
              <a:rPr lang="fr-FR" dirty="0"/>
              <a:t> </a:t>
            </a:r>
            <a:r>
              <a:rPr lang="fr-FR" dirty="0" err="1"/>
              <a:t>containing</a:t>
            </a:r>
            <a:r>
              <a:rPr lang="fr-FR" dirty="0"/>
              <a:t> </a:t>
            </a:r>
            <a:r>
              <a:rPr lang="fr-FR" dirty="0" err="1"/>
              <a:t>method</a:t>
            </a:r>
            <a:r>
              <a:rPr lang="fr-FR" dirty="0"/>
              <a:t> and </a:t>
            </a:r>
            <a:r>
              <a:rPr lang="fr-FR" dirty="0" err="1"/>
              <a:t>parameter</a:t>
            </a:r>
            <a:r>
              <a:rPr lang="fr-FR" dirty="0"/>
              <a:t> information </a:t>
            </a:r>
            <a:endParaRPr lang="fr-FR" dirty="0" smtClean="0"/>
          </a:p>
          <a:p>
            <a:pPr lvl="1"/>
            <a:r>
              <a:rPr lang="fr-FR" i="1" dirty="0"/>
              <a:t>XML-RPC </a:t>
            </a:r>
            <a:r>
              <a:rPr lang="fr-FR" i="1" dirty="0" err="1"/>
              <a:t>response</a:t>
            </a:r>
            <a:r>
              <a:rPr lang="fr-FR" i="1" dirty="0"/>
              <a:t> structures </a:t>
            </a:r>
            <a:endParaRPr lang="fr-FR" dirty="0"/>
          </a:p>
          <a:p>
            <a:pPr lvl="2"/>
            <a:r>
              <a:rPr lang="fr-FR" dirty="0"/>
              <a:t>An HTTP </a:t>
            </a:r>
            <a:r>
              <a:rPr lang="fr-FR" dirty="0" err="1"/>
              <a:t>response</a:t>
            </a:r>
            <a:r>
              <a:rPr lang="fr-FR" dirty="0"/>
              <a:t> </a:t>
            </a:r>
            <a:r>
              <a:rPr lang="fr-FR" dirty="0" err="1"/>
              <a:t>that</a:t>
            </a:r>
            <a:r>
              <a:rPr lang="fr-FR" dirty="0"/>
              <a:t> </a:t>
            </a:r>
            <a:r>
              <a:rPr lang="fr-FR" dirty="0" err="1"/>
              <a:t>contains</a:t>
            </a:r>
            <a:r>
              <a:rPr lang="fr-FR" dirty="0"/>
              <a:t> return values or </a:t>
            </a:r>
            <a:r>
              <a:rPr lang="fr-FR" dirty="0" err="1"/>
              <a:t>fault</a:t>
            </a:r>
            <a:r>
              <a:rPr lang="fr-FR" dirty="0"/>
              <a:t> information </a:t>
            </a:r>
          </a:p>
        </p:txBody>
      </p:sp>
      <p:grpSp>
        <p:nvGrpSpPr>
          <p:cNvPr id="6" name="Grouper 5"/>
          <p:cNvGrpSpPr/>
          <p:nvPr/>
        </p:nvGrpSpPr>
        <p:grpSpPr>
          <a:xfrm>
            <a:off x="968375" y="5004514"/>
            <a:ext cx="7223125" cy="1169551"/>
            <a:chOff x="682625" y="5127625"/>
            <a:chExt cx="7223125" cy="1169551"/>
          </a:xfrm>
        </p:grpSpPr>
        <p:sp>
          <p:nvSpPr>
            <p:cNvPr id="4" name="ZoneTexte 3"/>
            <p:cNvSpPr txBox="1"/>
            <p:nvPr/>
          </p:nvSpPr>
          <p:spPr>
            <a:xfrm>
              <a:off x="682625" y="5127625"/>
              <a:ext cx="7223124" cy="461665"/>
            </a:xfrm>
            <a:prstGeom prst="rect">
              <a:avLst/>
            </a:prstGeom>
            <a:solidFill>
              <a:schemeClr val="accent1">
                <a:lumMod val="60000"/>
                <a:lumOff val="40000"/>
              </a:schemeClr>
            </a:solidFill>
          </p:spPr>
          <p:txBody>
            <a:bodyPr wrap="square" rtlCol="0">
              <a:spAutoFit/>
            </a:bodyPr>
            <a:lstStyle/>
            <a:p>
              <a:r>
                <a:rPr lang="fr-FR" sz="2400" dirty="0" smtClean="0"/>
                <a:t>XML RPC </a:t>
              </a:r>
              <a:r>
                <a:rPr lang="fr-FR" sz="2400" dirty="0" err="1" smtClean="0"/>
                <a:t>is</a:t>
              </a:r>
              <a:r>
                <a:rPr lang="fr-FR" sz="2400" dirty="0" smtClean="0"/>
                <a:t> the </a:t>
              </a:r>
              <a:r>
                <a:rPr lang="fr-FR" sz="2400" dirty="0" err="1" smtClean="0"/>
                <a:t>combination</a:t>
              </a:r>
              <a:r>
                <a:rPr lang="fr-FR" sz="2400" dirty="0" smtClean="0"/>
                <a:t> of the </a:t>
              </a:r>
              <a:r>
                <a:rPr lang="fr-FR" sz="2400" dirty="0" err="1" smtClean="0"/>
                <a:t>three</a:t>
              </a:r>
              <a:r>
                <a:rPr lang="fr-FR" sz="2400" dirty="0"/>
                <a:t>:</a:t>
              </a:r>
            </a:p>
          </p:txBody>
        </p:sp>
        <p:sp>
          <p:nvSpPr>
            <p:cNvPr id="5" name="Rectangle 4"/>
            <p:cNvSpPr/>
            <p:nvPr/>
          </p:nvSpPr>
          <p:spPr>
            <a:xfrm>
              <a:off x="682626" y="5589290"/>
              <a:ext cx="7223124" cy="707886"/>
            </a:xfrm>
            <a:prstGeom prst="rect">
              <a:avLst/>
            </a:prstGeom>
            <a:solidFill>
              <a:schemeClr val="accent1">
                <a:lumMod val="20000"/>
                <a:lumOff val="80000"/>
              </a:schemeClr>
            </a:solidFill>
          </p:spPr>
          <p:txBody>
            <a:bodyPr wrap="square">
              <a:spAutoFit/>
            </a:bodyPr>
            <a:lstStyle/>
            <a:p>
              <a:r>
                <a:rPr lang="fr-FR" sz="2000" dirty="0"/>
                <a:t>T</a:t>
              </a:r>
              <a:r>
                <a:rPr lang="fr-FR" sz="2000" dirty="0" smtClean="0"/>
                <a:t>he </a:t>
              </a:r>
              <a:r>
                <a:rPr lang="fr-FR" sz="2000" dirty="0"/>
                <a:t>data structures are </a:t>
              </a:r>
              <a:r>
                <a:rPr lang="fr-FR" sz="2000" dirty="0" err="1"/>
                <a:t>used</a:t>
              </a:r>
              <a:r>
                <a:rPr lang="fr-FR" sz="2000" dirty="0"/>
                <a:t> by </a:t>
              </a:r>
              <a:r>
                <a:rPr lang="fr-FR" sz="2000" dirty="0" err="1"/>
                <a:t>both</a:t>
              </a:r>
              <a:r>
                <a:rPr lang="fr-FR" sz="2000" dirty="0"/>
                <a:t> the </a:t>
              </a:r>
              <a:r>
                <a:rPr lang="fr-FR" sz="2000" dirty="0" err="1"/>
                <a:t>request</a:t>
              </a:r>
              <a:r>
                <a:rPr lang="fr-FR" sz="2000" dirty="0"/>
                <a:t> and </a:t>
              </a:r>
              <a:r>
                <a:rPr lang="fr-FR" sz="2000" dirty="0" err="1"/>
                <a:t>response</a:t>
              </a:r>
              <a:r>
                <a:rPr lang="fr-FR" sz="2000" dirty="0"/>
                <a:t> structures </a:t>
              </a:r>
            </a:p>
          </p:txBody>
        </p:sp>
      </p:grpSp>
      <p:sp>
        <p:nvSpPr>
          <p:cNvPr id="7" name="Espace réservé du numéro de diapositive 6"/>
          <p:cNvSpPr>
            <a:spLocks noGrp="1"/>
          </p:cNvSpPr>
          <p:nvPr>
            <p:ph type="sldNum" sz="quarter" idx="12"/>
          </p:nvPr>
        </p:nvSpPr>
        <p:spPr/>
        <p:txBody>
          <a:bodyPr/>
          <a:lstStyle/>
          <a:p>
            <a:pPr eaLnBrk="1" latinLnBrk="0" hangingPunct="1"/>
            <a:fld id="{2C6B1FF6-39B9-40F5-8B67-33C6354A3D4F}" type="slidenum">
              <a:rPr kumimoji="0" lang="en-US" smtClean="0"/>
              <a:pPr eaLnBrk="1" latinLnBrk="0" hangingPunct="1"/>
              <a:t>8</a:t>
            </a:fld>
            <a:endParaRPr kumimoji="0" lang="en-US" dirty="0"/>
          </a:p>
        </p:txBody>
      </p:sp>
    </p:spTree>
    <p:extLst>
      <p:ext uri="{BB962C8B-B14F-4D97-AF65-F5344CB8AC3E}">
        <p14:creationId xmlns:p14="http://schemas.microsoft.com/office/powerpoint/2010/main" val="7461674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b="1" dirty="0"/>
              <a:t>XML-RPC Data </a:t>
            </a:r>
            <a:r>
              <a:rPr lang="fr-FR" b="1" dirty="0" smtClean="0"/>
              <a:t>Model: Basic Types </a:t>
            </a:r>
            <a:endParaRPr lang="fr-FR" dirty="0"/>
          </a:p>
        </p:txBody>
      </p:sp>
      <p:sp>
        <p:nvSpPr>
          <p:cNvPr id="3" name="Espace réservé du contenu 2"/>
          <p:cNvSpPr>
            <a:spLocks noGrp="1"/>
          </p:cNvSpPr>
          <p:nvPr>
            <p:ph sz="quarter" idx="1"/>
          </p:nvPr>
        </p:nvSpPr>
        <p:spPr/>
        <p:txBody>
          <a:bodyPr/>
          <a:lstStyle/>
          <a:p>
            <a:r>
              <a:rPr lang="en-US" smtClean="0"/>
              <a:t>six basic data types and two compound data types </a:t>
            </a:r>
          </a:p>
          <a:p>
            <a:pPr lvl="1"/>
            <a:r>
              <a:rPr lang="en-US" smtClean="0"/>
              <a:t>this is a restricted set of types</a:t>
            </a:r>
          </a:p>
          <a:p>
            <a:pPr lvl="1"/>
            <a:r>
              <a:rPr lang="en-US" smtClean="0"/>
              <a:t>Attempts to hit the lowest common denominator for many kinds of program-to- program communications</a:t>
            </a:r>
          </a:p>
          <a:p>
            <a:r>
              <a:rPr lang="en-US" smtClean="0"/>
              <a:t>Basic types are represented by simple XML elements</a:t>
            </a:r>
          </a:p>
          <a:p>
            <a:pPr lvl="1"/>
            <a:r>
              <a:rPr lang="en-US" smtClean="0"/>
              <a:t>&lt;string&gt;Hello World!&lt;/string&gt; </a:t>
            </a:r>
          </a:p>
          <a:p>
            <a:pPr lvl="1"/>
            <a:r>
              <a:rPr lang="en-US" smtClean="0"/>
              <a:t>Basic types are always enclosed in value elements </a:t>
            </a:r>
          </a:p>
          <a:p>
            <a:pPr lvl="2"/>
            <a:r>
              <a:rPr lang="en-US" smtClean="0"/>
              <a:t>&lt;value&gt;&lt;int&gt;7&lt;/int&gt;&lt;/value&gt; </a:t>
            </a:r>
          </a:p>
          <a:p>
            <a:endParaRPr lang="en-US" smtClean="0"/>
          </a:p>
          <a:p>
            <a:endParaRPr lang="en-US" smtClean="0"/>
          </a:p>
          <a:p>
            <a:pPr lvl="1"/>
            <a:endParaRPr lang="en-US" smtClean="0"/>
          </a:p>
          <a:p>
            <a:pPr lvl="1"/>
            <a:endParaRPr lang="en-US"/>
          </a:p>
        </p:txBody>
      </p:sp>
      <p:sp>
        <p:nvSpPr>
          <p:cNvPr id="4" name="Espace réservé du numéro de diapositive 3"/>
          <p:cNvSpPr>
            <a:spLocks noGrp="1"/>
          </p:cNvSpPr>
          <p:nvPr>
            <p:ph type="sldNum" sz="quarter" idx="12"/>
          </p:nvPr>
        </p:nvSpPr>
        <p:spPr/>
        <p:txBody>
          <a:bodyPr/>
          <a:lstStyle/>
          <a:p>
            <a:pPr eaLnBrk="1" latinLnBrk="0" hangingPunct="1"/>
            <a:fld id="{2C6B1FF6-39B9-40F5-8B67-33C6354A3D4F}" type="slidenum">
              <a:rPr kumimoji="0" lang="en-US" smtClean="0"/>
              <a:pPr eaLnBrk="1" latinLnBrk="0" hangingPunct="1"/>
              <a:t>9</a:t>
            </a:fld>
            <a:endParaRPr kumimoji="0" lang="en-US" dirty="0"/>
          </a:p>
        </p:txBody>
      </p:sp>
    </p:spTree>
    <p:extLst>
      <p:ext uri="{BB962C8B-B14F-4D97-AF65-F5344CB8AC3E}">
        <p14:creationId xmlns:p14="http://schemas.microsoft.com/office/powerpoint/2010/main" val="1024238110"/>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Civiqu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c">
      <a:majorFont>
        <a:latin typeface="Georgia"/>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华文新魏"/>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Civique.thmx</Template>
  <TotalTime>21890</TotalTime>
  <Words>1322</Words>
  <Application>Microsoft Macintosh PowerPoint</Application>
  <PresentationFormat>Présentation à l'écran (4:3)</PresentationFormat>
  <Paragraphs>209</Paragraphs>
  <Slides>31</Slides>
  <Notes>0</Notes>
  <HiddenSlides>0</HiddenSlides>
  <MMClips>0</MMClips>
  <ScaleCrop>false</ScaleCrop>
  <HeadingPairs>
    <vt:vector size="4" baseType="variant">
      <vt:variant>
        <vt:lpstr>Thème</vt:lpstr>
      </vt:variant>
      <vt:variant>
        <vt:i4>1</vt:i4>
      </vt:variant>
      <vt:variant>
        <vt:lpstr>Titres des diapositives</vt:lpstr>
      </vt:variant>
      <vt:variant>
        <vt:i4>31</vt:i4>
      </vt:variant>
    </vt:vector>
  </HeadingPairs>
  <TitlesOfParts>
    <vt:vector size="32" baseType="lpstr">
      <vt:lpstr>Civique</vt:lpstr>
      <vt:lpstr>Web Service XML RPC</vt:lpstr>
      <vt:lpstr>XML-RPC Overview </vt:lpstr>
      <vt:lpstr>XML-RPC</vt:lpstr>
      <vt:lpstr>XML-RPC Intro</vt:lpstr>
      <vt:lpstr>Présentation PowerPoint</vt:lpstr>
      <vt:lpstr>RPC: Procedure Call</vt:lpstr>
      <vt:lpstr>XML RPC : Parameters</vt:lpstr>
      <vt:lpstr>XML-RPC Technical Details</vt:lpstr>
      <vt:lpstr>XML-RPC Data Model: Basic Types </vt:lpstr>
      <vt:lpstr>XML-RPC Data Model: Basic Types  Overview</vt:lpstr>
      <vt:lpstr>XML-RPC Data Model: Arrays </vt:lpstr>
      <vt:lpstr>XML-RPC Data Model: Arrays &amp; Struct</vt:lpstr>
      <vt:lpstr>XML-RPC Data Model:Struct Example</vt:lpstr>
      <vt:lpstr>XML-RPC Request Structure </vt:lpstr>
      <vt:lpstr>XML-RPC Request Example</vt:lpstr>
      <vt:lpstr>XML-RPC Response Structure </vt:lpstr>
      <vt:lpstr>XML-RPC Response : Success</vt:lpstr>
      <vt:lpstr>XML-RPC Response :Failure</vt:lpstr>
      <vt:lpstr>XML RPC : Pros &amp; Cons</vt:lpstr>
      <vt:lpstr>XML-RPC vs SOAP</vt:lpstr>
      <vt:lpstr>Optional: XML RPC Cod Example</vt:lpstr>
      <vt:lpstr>Java XML Server Example</vt:lpstr>
      <vt:lpstr>Java XML Server Example</vt:lpstr>
      <vt:lpstr>The method : addCircle()</vt:lpstr>
      <vt:lpstr>The generated XML request</vt:lpstr>
      <vt:lpstr>XML RPC Use Scenarios</vt:lpstr>
      <vt:lpstr>Glue Code with XML-RPC </vt:lpstr>
      <vt:lpstr>Publishing Services with XML-RPC </vt:lpstr>
      <vt:lpstr>References</vt:lpstr>
      <vt:lpstr>Présentation PowerPoint</vt:lpstr>
      <vt:lpstr>Negotiation pour l ’élasticitié</vt:lpstr>
    </vt:vector>
  </TitlesOfParts>
  <Company>EMSE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Service XML RPC</dc:title>
  <dc:creator>Mhd Amro NAJJAR</dc:creator>
  <cp:lastModifiedBy>Mhd Amro NAJJAR</cp:lastModifiedBy>
  <cp:revision>64</cp:revision>
  <dcterms:created xsi:type="dcterms:W3CDTF">2014-10-26T10:45:44Z</dcterms:created>
  <dcterms:modified xsi:type="dcterms:W3CDTF">2015-12-25T23:54:36Z</dcterms:modified>
</cp:coreProperties>
</file>